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00" d="100"/>
          <a:sy n="100" d="100"/>
        </p:scale>
        <p:origin x="96" y="3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93BF6-6730-E988-7F67-D16CFDFD1B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605776-3D6B-B9F2-D2CA-BF6D6A60F3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CF288F-7886-CA57-C9BE-5C692B561789}"/>
              </a:ext>
            </a:extLst>
          </p:cNvPr>
          <p:cNvSpPr>
            <a:spLocks noGrp="1"/>
          </p:cNvSpPr>
          <p:nvPr>
            <p:ph type="dt" sz="half" idx="10"/>
          </p:nvPr>
        </p:nvSpPr>
        <p:spPr/>
        <p:txBody>
          <a:bodyPr/>
          <a:lstStyle/>
          <a:p>
            <a:fld id="{C5C97827-5548-4356-B73C-BF337F3582D0}" type="datetimeFigureOut">
              <a:rPr lang="en-US" smtClean="0"/>
              <a:t>5/4/2022</a:t>
            </a:fld>
            <a:endParaRPr lang="en-US"/>
          </a:p>
        </p:txBody>
      </p:sp>
      <p:sp>
        <p:nvSpPr>
          <p:cNvPr id="5" name="Footer Placeholder 4">
            <a:extLst>
              <a:ext uri="{FF2B5EF4-FFF2-40B4-BE49-F238E27FC236}">
                <a16:creationId xmlns:a16="http://schemas.microsoft.com/office/drawing/2014/main" id="{77615532-94FD-BE54-347B-29EC9905B4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564523-B128-195E-D685-B4CB5DB401C9}"/>
              </a:ext>
            </a:extLst>
          </p:cNvPr>
          <p:cNvSpPr>
            <a:spLocks noGrp="1"/>
          </p:cNvSpPr>
          <p:nvPr>
            <p:ph type="sldNum" sz="quarter" idx="12"/>
          </p:nvPr>
        </p:nvSpPr>
        <p:spPr/>
        <p:txBody>
          <a:bodyPr/>
          <a:lstStyle/>
          <a:p>
            <a:fld id="{D49AD5D5-1F76-46D4-83CA-8C783A9F9797}" type="slidenum">
              <a:rPr lang="en-US" smtClean="0"/>
              <a:t>‹#›</a:t>
            </a:fld>
            <a:endParaRPr lang="en-US"/>
          </a:p>
        </p:txBody>
      </p:sp>
    </p:spTree>
    <p:extLst>
      <p:ext uri="{BB962C8B-B14F-4D97-AF65-F5344CB8AC3E}">
        <p14:creationId xmlns:p14="http://schemas.microsoft.com/office/powerpoint/2010/main" val="2405360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F1BD5-EC0C-6F4D-D635-9C40D3575E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55AA28-2D59-C3B5-6A0A-B41C7549C6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787C43-6293-C3CA-271B-89DC16B514D3}"/>
              </a:ext>
            </a:extLst>
          </p:cNvPr>
          <p:cNvSpPr>
            <a:spLocks noGrp="1"/>
          </p:cNvSpPr>
          <p:nvPr>
            <p:ph type="dt" sz="half" idx="10"/>
          </p:nvPr>
        </p:nvSpPr>
        <p:spPr/>
        <p:txBody>
          <a:bodyPr/>
          <a:lstStyle/>
          <a:p>
            <a:fld id="{C5C97827-5548-4356-B73C-BF337F3582D0}" type="datetimeFigureOut">
              <a:rPr lang="en-US" smtClean="0"/>
              <a:t>5/4/2022</a:t>
            </a:fld>
            <a:endParaRPr lang="en-US"/>
          </a:p>
        </p:txBody>
      </p:sp>
      <p:sp>
        <p:nvSpPr>
          <p:cNvPr id="5" name="Footer Placeholder 4">
            <a:extLst>
              <a:ext uri="{FF2B5EF4-FFF2-40B4-BE49-F238E27FC236}">
                <a16:creationId xmlns:a16="http://schemas.microsoft.com/office/drawing/2014/main" id="{329B2079-DFD9-4BFA-D394-6AEEA53579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B6B3E3-E072-B731-3DB2-499BE3AA03E6}"/>
              </a:ext>
            </a:extLst>
          </p:cNvPr>
          <p:cNvSpPr>
            <a:spLocks noGrp="1"/>
          </p:cNvSpPr>
          <p:nvPr>
            <p:ph type="sldNum" sz="quarter" idx="12"/>
          </p:nvPr>
        </p:nvSpPr>
        <p:spPr/>
        <p:txBody>
          <a:bodyPr/>
          <a:lstStyle/>
          <a:p>
            <a:fld id="{D49AD5D5-1F76-46D4-83CA-8C783A9F9797}" type="slidenum">
              <a:rPr lang="en-US" smtClean="0"/>
              <a:t>‹#›</a:t>
            </a:fld>
            <a:endParaRPr lang="en-US"/>
          </a:p>
        </p:txBody>
      </p:sp>
    </p:spTree>
    <p:extLst>
      <p:ext uri="{BB962C8B-B14F-4D97-AF65-F5344CB8AC3E}">
        <p14:creationId xmlns:p14="http://schemas.microsoft.com/office/powerpoint/2010/main" val="600557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1B56F4-2DF7-FB93-2C40-301D249C2D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55866CB-9C05-8B26-C7E0-0DC0595754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069BA5-3E09-2AAB-5BDF-B9C6C8012264}"/>
              </a:ext>
            </a:extLst>
          </p:cNvPr>
          <p:cNvSpPr>
            <a:spLocks noGrp="1"/>
          </p:cNvSpPr>
          <p:nvPr>
            <p:ph type="dt" sz="half" idx="10"/>
          </p:nvPr>
        </p:nvSpPr>
        <p:spPr/>
        <p:txBody>
          <a:bodyPr/>
          <a:lstStyle/>
          <a:p>
            <a:fld id="{C5C97827-5548-4356-B73C-BF337F3582D0}" type="datetimeFigureOut">
              <a:rPr lang="en-US" smtClean="0"/>
              <a:t>5/4/2022</a:t>
            </a:fld>
            <a:endParaRPr lang="en-US"/>
          </a:p>
        </p:txBody>
      </p:sp>
      <p:sp>
        <p:nvSpPr>
          <p:cNvPr id="5" name="Footer Placeholder 4">
            <a:extLst>
              <a:ext uri="{FF2B5EF4-FFF2-40B4-BE49-F238E27FC236}">
                <a16:creationId xmlns:a16="http://schemas.microsoft.com/office/drawing/2014/main" id="{5B46DBF8-D395-4208-FA5D-9233111F33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89C2A6-16D7-55ED-18D9-BFDDEF4F2CAB}"/>
              </a:ext>
            </a:extLst>
          </p:cNvPr>
          <p:cNvSpPr>
            <a:spLocks noGrp="1"/>
          </p:cNvSpPr>
          <p:nvPr>
            <p:ph type="sldNum" sz="quarter" idx="12"/>
          </p:nvPr>
        </p:nvSpPr>
        <p:spPr/>
        <p:txBody>
          <a:bodyPr/>
          <a:lstStyle/>
          <a:p>
            <a:fld id="{D49AD5D5-1F76-46D4-83CA-8C783A9F9797}" type="slidenum">
              <a:rPr lang="en-US" smtClean="0"/>
              <a:t>‹#›</a:t>
            </a:fld>
            <a:endParaRPr lang="en-US"/>
          </a:p>
        </p:txBody>
      </p:sp>
    </p:spTree>
    <p:extLst>
      <p:ext uri="{BB962C8B-B14F-4D97-AF65-F5344CB8AC3E}">
        <p14:creationId xmlns:p14="http://schemas.microsoft.com/office/powerpoint/2010/main" val="391010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FBD16-9448-DCA9-DD4A-264EF4AE2B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0B99B3-D0F3-0856-6286-8EBBA131D4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6C0979-54D9-948A-7C1F-5BBA710E8305}"/>
              </a:ext>
            </a:extLst>
          </p:cNvPr>
          <p:cNvSpPr>
            <a:spLocks noGrp="1"/>
          </p:cNvSpPr>
          <p:nvPr>
            <p:ph type="dt" sz="half" idx="10"/>
          </p:nvPr>
        </p:nvSpPr>
        <p:spPr/>
        <p:txBody>
          <a:bodyPr/>
          <a:lstStyle/>
          <a:p>
            <a:fld id="{C5C97827-5548-4356-B73C-BF337F3582D0}" type="datetimeFigureOut">
              <a:rPr lang="en-US" smtClean="0"/>
              <a:t>5/4/2022</a:t>
            </a:fld>
            <a:endParaRPr lang="en-US"/>
          </a:p>
        </p:txBody>
      </p:sp>
      <p:sp>
        <p:nvSpPr>
          <p:cNvPr id="5" name="Footer Placeholder 4">
            <a:extLst>
              <a:ext uri="{FF2B5EF4-FFF2-40B4-BE49-F238E27FC236}">
                <a16:creationId xmlns:a16="http://schemas.microsoft.com/office/drawing/2014/main" id="{EF78066B-EE34-D0DA-4BCB-E658BAAEBF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60CB3C-516D-E007-E55F-961B30195CAB}"/>
              </a:ext>
            </a:extLst>
          </p:cNvPr>
          <p:cNvSpPr>
            <a:spLocks noGrp="1"/>
          </p:cNvSpPr>
          <p:nvPr>
            <p:ph type="sldNum" sz="quarter" idx="12"/>
          </p:nvPr>
        </p:nvSpPr>
        <p:spPr/>
        <p:txBody>
          <a:bodyPr/>
          <a:lstStyle/>
          <a:p>
            <a:fld id="{D49AD5D5-1F76-46D4-83CA-8C783A9F9797}" type="slidenum">
              <a:rPr lang="en-US" smtClean="0"/>
              <a:t>‹#›</a:t>
            </a:fld>
            <a:endParaRPr lang="en-US"/>
          </a:p>
        </p:txBody>
      </p:sp>
    </p:spTree>
    <p:extLst>
      <p:ext uri="{BB962C8B-B14F-4D97-AF65-F5344CB8AC3E}">
        <p14:creationId xmlns:p14="http://schemas.microsoft.com/office/powerpoint/2010/main" val="4254719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04CE8-3294-70E6-F7D9-73D6BA908D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29A9D0-97E1-2730-3EDF-664B8D7DAB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8CB2D5-2152-D913-CC25-1721D8796D56}"/>
              </a:ext>
            </a:extLst>
          </p:cNvPr>
          <p:cNvSpPr>
            <a:spLocks noGrp="1"/>
          </p:cNvSpPr>
          <p:nvPr>
            <p:ph type="dt" sz="half" idx="10"/>
          </p:nvPr>
        </p:nvSpPr>
        <p:spPr/>
        <p:txBody>
          <a:bodyPr/>
          <a:lstStyle/>
          <a:p>
            <a:fld id="{C5C97827-5548-4356-B73C-BF337F3582D0}" type="datetimeFigureOut">
              <a:rPr lang="en-US" smtClean="0"/>
              <a:t>5/4/2022</a:t>
            </a:fld>
            <a:endParaRPr lang="en-US"/>
          </a:p>
        </p:txBody>
      </p:sp>
      <p:sp>
        <p:nvSpPr>
          <p:cNvPr id="5" name="Footer Placeholder 4">
            <a:extLst>
              <a:ext uri="{FF2B5EF4-FFF2-40B4-BE49-F238E27FC236}">
                <a16:creationId xmlns:a16="http://schemas.microsoft.com/office/drawing/2014/main" id="{6AB3775B-F454-E7A5-3A6D-10F11839E6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2F4276-E16F-6F72-FEAA-DFCF091341A5}"/>
              </a:ext>
            </a:extLst>
          </p:cNvPr>
          <p:cNvSpPr>
            <a:spLocks noGrp="1"/>
          </p:cNvSpPr>
          <p:nvPr>
            <p:ph type="sldNum" sz="quarter" idx="12"/>
          </p:nvPr>
        </p:nvSpPr>
        <p:spPr/>
        <p:txBody>
          <a:bodyPr/>
          <a:lstStyle/>
          <a:p>
            <a:fld id="{D49AD5D5-1F76-46D4-83CA-8C783A9F9797}" type="slidenum">
              <a:rPr lang="en-US" smtClean="0"/>
              <a:t>‹#›</a:t>
            </a:fld>
            <a:endParaRPr lang="en-US"/>
          </a:p>
        </p:txBody>
      </p:sp>
    </p:spTree>
    <p:extLst>
      <p:ext uri="{BB962C8B-B14F-4D97-AF65-F5344CB8AC3E}">
        <p14:creationId xmlns:p14="http://schemas.microsoft.com/office/powerpoint/2010/main" val="443649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79A60-74A6-DDC0-FDBE-5AF6317F07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16ADA0-FDA8-0B53-199B-F0C527D0DC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BB9DA3-30BE-17EC-24BB-11AAF3AC57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253F70-A8B8-2C91-D418-A3456CE20A6C}"/>
              </a:ext>
            </a:extLst>
          </p:cNvPr>
          <p:cNvSpPr>
            <a:spLocks noGrp="1"/>
          </p:cNvSpPr>
          <p:nvPr>
            <p:ph type="dt" sz="half" idx="10"/>
          </p:nvPr>
        </p:nvSpPr>
        <p:spPr/>
        <p:txBody>
          <a:bodyPr/>
          <a:lstStyle/>
          <a:p>
            <a:fld id="{C5C97827-5548-4356-B73C-BF337F3582D0}" type="datetimeFigureOut">
              <a:rPr lang="en-US" smtClean="0"/>
              <a:t>5/4/2022</a:t>
            </a:fld>
            <a:endParaRPr lang="en-US"/>
          </a:p>
        </p:txBody>
      </p:sp>
      <p:sp>
        <p:nvSpPr>
          <p:cNvPr id="6" name="Footer Placeholder 5">
            <a:extLst>
              <a:ext uri="{FF2B5EF4-FFF2-40B4-BE49-F238E27FC236}">
                <a16:creationId xmlns:a16="http://schemas.microsoft.com/office/drawing/2014/main" id="{46D1EB23-DD5E-533F-7BDC-B614D015ED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4F9C19-0712-FF0D-1638-B003C927FF2E}"/>
              </a:ext>
            </a:extLst>
          </p:cNvPr>
          <p:cNvSpPr>
            <a:spLocks noGrp="1"/>
          </p:cNvSpPr>
          <p:nvPr>
            <p:ph type="sldNum" sz="quarter" idx="12"/>
          </p:nvPr>
        </p:nvSpPr>
        <p:spPr/>
        <p:txBody>
          <a:bodyPr/>
          <a:lstStyle/>
          <a:p>
            <a:fld id="{D49AD5D5-1F76-46D4-83CA-8C783A9F9797}" type="slidenum">
              <a:rPr lang="en-US" smtClean="0"/>
              <a:t>‹#›</a:t>
            </a:fld>
            <a:endParaRPr lang="en-US"/>
          </a:p>
        </p:txBody>
      </p:sp>
    </p:spTree>
    <p:extLst>
      <p:ext uri="{BB962C8B-B14F-4D97-AF65-F5344CB8AC3E}">
        <p14:creationId xmlns:p14="http://schemas.microsoft.com/office/powerpoint/2010/main" val="280916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69E9B-3E5B-ACC8-F74A-3C39B59AD2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C68813-97E7-B38B-4AB1-2269E24BD8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8B09D-6837-ABFB-E76F-FE70D92A3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705AED-8D40-2F4A-9B34-F6AE4A7696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A3A731-E16C-448D-7424-851BA256BA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D32E5C-2DAE-116C-C13E-3788FDF118D5}"/>
              </a:ext>
            </a:extLst>
          </p:cNvPr>
          <p:cNvSpPr>
            <a:spLocks noGrp="1"/>
          </p:cNvSpPr>
          <p:nvPr>
            <p:ph type="dt" sz="half" idx="10"/>
          </p:nvPr>
        </p:nvSpPr>
        <p:spPr/>
        <p:txBody>
          <a:bodyPr/>
          <a:lstStyle/>
          <a:p>
            <a:fld id="{C5C97827-5548-4356-B73C-BF337F3582D0}" type="datetimeFigureOut">
              <a:rPr lang="en-US" smtClean="0"/>
              <a:t>5/4/2022</a:t>
            </a:fld>
            <a:endParaRPr lang="en-US"/>
          </a:p>
        </p:txBody>
      </p:sp>
      <p:sp>
        <p:nvSpPr>
          <p:cNvPr id="8" name="Footer Placeholder 7">
            <a:extLst>
              <a:ext uri="{FF2B5EF4-FFF2-40B4-BE49-F238E27FC236}">
                <a16:creationId xmlns:a16="http://schemas.microsoft.com/office/drawing/2014/main" id="{FD7A1265-753E-1D69-BC29-B565188A2D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E8D283-698F-6AF3-E8CA-69A8ADB6EC8E}"/>
              </a:ext>
            </a:extLst>
          </p:cNvPr>
          <p:cNvSpPr>
            <a:spLocks noGrp="1"/>
          </p:cNvSpPr>
          <p:nvPr>
            <p:ph type="sldNum" sz="quarter" idx="12"/>
          </p:nvPr>
        </p:nvSpPr>
        <p:spPr/>
        <p:txBody>
          <a:bodyPr/>
          <a:lstStyle/>
          <a:p>
            <a:fld id="{D49AD5D5-1F76-46D4-83CA-8C783A9F9797}" type="slidenum">
              <a:rPr lang="en-US" smtClean="0"/>
              <a:t>‹#›</a:t>
            </a:fld>
            <a:endParaRPr lang="en-US"/>
          </a:p>
        </p:txBody>
      </p:sp>
    </p:spTree>
    <p:extLst>
      <p:ext uri="{BB962C8B-B14F-4D97-AF65-F5344CB8AC3E}">
        <p14:creationId xmlns:p14="http://schemas.microsoft.com/office/powerpoint/2010/main" val="3648915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A0AC4-2FCA-99B3-CD9A-29E6CD6FEF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9901DF-DD3A-F88B-7A7A-2DCFD5A5396A}"/>
              </a:ext>
            </a:extLst>
          </p:cNvPr>
          <p:cNvSpPr>
            <a:spLocks noGrp="1"/>
          </p:cNvSpPr>
          <p:nvPr>
            <p:ph type="dt" sz="half" idx="10"/>
          </p:nvPr>
        </p:nvSpPr>
        <p:spPr/>
        <p:txBody>
          <a:bodyPr/>
          <a:lstStyle/>
          <a:p>
            <a:fld id="{C5C97827-5548-4356-B73C-BF337F3582D0}" type="datetimeFigureOut">
              <a:rPr lang="en-US" smtClean="0"/>
              <a:t>5/4/2022</a:t>
            </a:fld>
            <a:endParaRPr lang="en-US"/>
          </a:p>
        </p:txBody>
      </p:sp>
      <p:sp>
        <p:nvSpPr>
          <p:cNvPr id="4" name="Footer Placeholder 3">
            <a:extLst>
              <a:ext uri="{FF2B5EF4-FFF2-40B4-BE49-F238E27FC236}">
                <a16:creationId xmlns:a16="http://schemas.microsoft.com/office/drawing/2014/main" id="{FF31D2AC-5DBE-E8F4-0903-E66556DE37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C328B0-5908-452E-BC28-C911460A85BD}"/>
              </a:ext>
            </a:extLst>
          </p:cNvPr>
          <p:cNvSpPr>
            <a:spLocks noGrp="1"/>
          </p:cNvSpPr>
          <p:nvPr>
            <p:ph type="sldNum" sz="quarter" idx="12"/>
          </p:nvPr>
        </p:nvSpPr>
        <p:spPr/>
        <p:txBody>
          <a:bodyPr/>
          <a:lstStyle/>
          <a:p>
            <a:fld id="{D49AD5D5-1F76-46D4-83CA-8C783A9F9797}" type="slidenum">
              <a:rPr lang="en-US" smtClean="0"/>
              <a:t>‹#›</a:t>
            </a:fld>
            <a:endParaRPr lang="en-US"/>
          </a:p>
        </p:txBody>
      </p:sp>
    </p:spTree>
    <p:extLst>
      <p:ext uri="{BB962C8B-B14F-4D97-AF65-F5344CB8AC3E}">
        <p14:creationId xmlns:p14="http://schemas.microsoft.com/office/powerpoint/2010/main" val="3090047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D8B6FD-7A69-6B76-22C3-8FB2CAD4B185}"/>
              </a:ext>
            </a:extLst>
          </p:cNvPr>
          <p:cNvSpPr>
            <a:spLocks noGrp="1"/>
          </p:cNvSpPr>
          <p:nvPr>
            <p:ph type="dt" sz="half" idx="10"/>
          </p:nvPr>
        </p:nvSpPr>
        <p:spPr/>
        <p:txBody>
          <a:bodyPr/>
          <a:lstStyle/>
          <a:p>
            <a:fld id="{C5C97827-5548-4356-B73C-BF337F3582D0}" type="datetimeFigureOut">
              <a:rPr lang="en-US" smtClean="0"/>
              <a:t>5/4/2022</a:t>
            </a:fld>
            <a:endParaRPr lang="en-US"/>
          </a:p>
        </p:txBody>
      </p:sp>
      <p:sp>
        <p:nvSpPr>
          <p:cNvPr id="3" name="Footer Placeholder 2">
            <a:extLst>
              <a:ext uri="{FF2B5EF4-FFF2-40B4-BE49-F238E27FC236}">
                <a16:creationId xmlns:a16="http://schemas.microsoft.com/office/drawing/2014/main" id="{59EE221C-FB91-137B-A61B-7CBB165A81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A5CECF-7A54-5695-5A4C-9751DE55533A}"/>
              </a:ext>
            </a:extLst>
          </p:cNvPr>
          <p:cNvSpPr>
            <a:spLocks noGrp="1"/>
          </p:cNvSpPr>
          <p:nvPr>
            <p:ph type="sldNum" sz="quarter" idx="12"/>
          </p:nvPr>
        </p:nvSpPr>
        <p:spPr/>
        <p:txBody>
          <a:bodyPr/>
          <a:lstStyle/>
          <a:p>
            <a:fld id="{D49AD5D5-1F76-46D4-83CA-8C783A9F9797}" type="slidenum">
              <a:rPr lang="en-US" smtClean="0"/>
              <a:t>‹#›</a:t>
            </a:fld>
            <a:endParaRPr lang="en-US"/>
          </a:p>
        </p:txBody>
      </p:sp>
    </p:spTree>
    <p:extLst>
      <p:ext uri="{BB962C8B-B14F-4D97-AF65-F5344CB8AC3E}">
        <p14:creationId xmlns:p14="http://schemas.microsoft.com/office/powerpoint/2010/main" val="95930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8A95D-4A67-A3B6-2F32-6D7A999260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4EBEE4-7E3E-363B-BC9A-A526BA8C31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656021-2BCA-9145-8C22-0C77CDBB1D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5A82D9-B6F7-6E48-F5C8-3F891120356F}"/>
              </a:ext>
            </a:extLst>
          </p:cNvPr>
          <p:cNvSpPr>
            <a:spLocks noGrp="1"/>
          </p:cNvSpPr>
          <p:nvPr>
            <p:ph type="dt" sz="half" idx="10"/>
          </p:nvPr>
        </p:nvSpPr>
        <p:spPr/>
        <p:txBody>
          <a:bodyPr/>
          <a:lstStyle/>
          <a:p>
            <a:fld id="{C5C97827-5548-4356-B73C-BF337F3582D0}" type="datetimeFigureOut">
              <a:rPr lang="en-US" smtClean="0"/>
              <a:t>5/4/2022</a:t>
            </a:fld>
            <a:endParaRPr lang="en-US"/>
          </a:p>
        </p:txBody>
      </p:sp>
      <p:sp>
        <p:nvSpPr>
          <p:cNvPr id="6" name="Footer Placeholder 5">
            <a:extLst>
              <a:ext uri="{FF2B5EF4-FFF2-40B4-BE49-F238E27FC236}">
                <a16:creationId xmlns:a16="http://schemas.microsoft.com/office/drawing/2014/main" id="{DE98A858-D58F-6928-3D81-D66FB8AEAD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9D42FF-1C4E-55FF-4E76-495A26D4B11A}"/>
              </a:ext>
            </a:extLst>
          </p:cNvPr>
          <p:cNvSpPr>
            <a:spLocks noGrp="1"/>
          </p:cNvSpPr>
          <p:nvPr>
            <p:ph type="sldNum" sz="quarter" idx="12"/>
          </p:nvPr>
        </p:nvSpPr>
        <p:spPr/>
        <p:txBody>
          <a:bodyPr/>
          <a:lstStyle/>
          <a:p>
            <a:fld id="{D49AD5D5-1F76-46D4-83CA-8C783A9F9797}" type="slidenum">
              <a:rPr lang="en-US" smtClean="0"/>
              <a:t>‹#›</a:t>
            </a:fld>
            <a:endParaRPr lang="en-US"/>
          </a:p>
        </p:txBody>
      </p:sp>
    </p:spTree>
    <p:extLst>
      <p:ext uri="{BB962C8B-B14F-4D97-AF65-F5344CB8AC3E}">
        <p14:creationId xmlns:p14="http://schemas.microsoft.com/office/powerpoint/2010/main" val="3877464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6AFF-A792-BA0B-AF84-F6D18DD1B7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FD91B6-D178-FC5A-0195-2C138D304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F5A05E-289C-F71C-80B9-5D7945CE20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1A4750-21C6-BD3D-5228-05FC1A7C4C62}"/>
              </a:ext>
            </a:extLst>
          </p:cNvPr>
          <p:cNvSpPr>
            <a:spLocks noGrp="1"/>
          </p:cNvSpPr>
          <p:nvPr>
            <p:ph type="dt" sz="half" idx="10"/>
          </p:nvPr>
        </p:nvSpPr>
        <p:spPr/>
        <p:txBody>
          <a:bodyPr/>
          <a:lstStyle/>
          <a:p>
            <a:fld id="{C5C97827-5548-4356-B73C-BF337F3582D0}" type="datetimeFigureOut">
              <a:rPr lang="en-US" smtClean="0"/>
              <a:t>5/4/2022</a:t>
            </a:fld>
            <a:endParaRPr lang="en-US"/>
          </a:p>
        </p:txBody>
      </p:sp>
      <p:sp>
        <p:nvSpPr>
          <p:cNvPr id="6" name="Footer Placeholder 5">
            <a:extLst>
              <a:ext uri="{FF2B5EF4-FFF2-40B4-BE49-F238E27FC236}">
                <a16:creationId xmlns:a16="http://schemas.microsoft.com/office/drawing/2014/main" id="{EF68317B-D7DB-99EB-C2E3-CCB0A12D2F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A79E3B-D357-7ECC-8CB8-BDF068D49665}"/>
              </a:ext>
            </a:extLst>
          </p:cNvPr>
          <p:cNvSpPr>
            <a:spLocks noGrp="1"/>
          </p:cNvSpPr>
          <p:nvPr>
            <p:ph type="sldNum" sz="quarter" idx="12"/>
          </p:nvPr>
        </p:nvSpPr>
        <p:spPr/>
        <p:txBody>
          <a:bodyPr/>
          <a:lstStyle/>
          <a:p>
            <a:fld id="{D49AD5D5-1F76-46D4-83CA-8C783A9F9797}" type="slidenum">
              <a:rPr lang="en-US" smtClean="0"/>
              <a:t>‹#›</a:t>
            </a:fld>
            <a:endParaRPr lang="en-US"/>
          </a:p>
        </p:txBody>
      </p:sp>
    </p:spTree>
    <p:extLst>
      <p:ext uri="{BB962C8B-B14F-4D97-AF65-F5344CB8AC3E}">
        <p14:creationId xmlns:p14="http://schemas.microsoft.com/office/powerpoint/2010/main" val="3578512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074A7A-68D9-59E1-A502-97C65D76C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679E29-16FC-78F2-76DE-86564B54AB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5FE122-2757-E05E-AF07-C457005286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97827-5548-4356-B73C-BF337F3582D0}" type="datetimeFigureOut">
              <a:rPr lang="en-US" smtClean="0"/>
              <a:t>5/4/2022</a:t>
            </a:fld>
            <a:endParaRPr lang="en-US"/>
          </a:p>
        </p:txBody>
      </p:sp>
      <p:sp>
        <p:nvSpPr>
          <p:cNvPr id="5" name="Footer Placeholder 4">
            <a:extLst>
              <a:ext uri="{FF2B5EF4-FFF2-40B4-BE49-F238E27FC236}">
                <a16:creationId xmlns:a16="http://schemas.microsoft.com/office/drawing/2014/main" id="{1153C817-5F48-A15C-00CD-CD1F18F7CC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39B6AF-A59D-BAB7-D061-35CCC23096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9AD5D5-1F76-46D4-83CA-8C783A9F9797}" type="slidenum">
              <a:rPr lang="en-US" smtClean="0"/>
              <a:t>‹#›</a:t>
            </a:fld>
            <a:endParaRPr lang="en-US"/>
          </a:p>
        </p:txBody>
      </p:sp>
    </p:spTree>
    <p:extLst>
      <p:ext uri="{BB962C8B-B14F-4D97-AF65-F5344CB8AC3E}">
        <p14:creationId xmlns:p14="http://schemas.microsoft.com/office/powerpoint/2010/main" val="3644774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allbettyschildren.org/what-we-do.html" TargetMode="External"/><Relationship Id="rId3" Type="http://schemas.openxmlformats.org/officeDocument/2006/relationships/hyperlink" Target="https://wingsofhope.org/" TargetMode="External"/><Relationship Id="rId7" Type="http://schemas.openxmlformats.org/officeDocument/2006/relationships/image" Target="../media/image24.png"/><Relationship Id="rId2" Type="http://schemas.openxmlformats.org/officeDocument/2006/relationships/hyperlink" Target="https://thenccs.org/support-during-treatment/" TargetMode="External"/><Relationship Id="rId1" Type="http://schemas.openxmlformats.org/officeDocument/2006/relationships/slideLayout" Target="../slideLayouts/slideLayout7.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hyperlink" Target="https://www.allysonwhitney.org/grants/" TargetMode="External"/><Relationship Id="rId9" Type="http://schemas.openxmlformats.org/officeDocument/2006/relationships/image" Target="../media/image32.png"/></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https://www.bepositive.org/need-help" TargetMode="External"/><Relationship Id="rId7" Type="http://schemas.openxmlformats.org/officeDocument/2006/relationships/image" Target="../media/image34.png"/><Relationship Id="rId2" Type="http://schemas.openxmlformats.org/officeDocument/2006/relationships/hyperlink" Target="https://myangelsamongus.org/" TargetMode="External"/><Relationship Id="rId1" Type="http://schemas.openxmlformats.org/officeDocument/2006/relationships/slideLayout" Target="../slideLayouts/slideLayout7.xml"/><Relationship Id="rId6" Type="http://schemas.openxmlformats.org/officeDocument/2006/relationships/image" Target="../media/image33.png"/><Relationship Id="rId5" Type="http://schemas.openxmlformats.org/officeDocument/2006/relationships/image" Target="../media/image29.png"/><Relationship Id="rId4" Type="http://schemas.openxmlformats.org/officeDocument/2006/relationships/hyperlink" Target="https://www.cernercharitablefoundation.org/request-funding#funding-criteria" TargetMode="External"/><Relationship Id="rId9" Type="http://schemas.openxmlformats.org/officeDocument/2006/relationships/hyperlink" Target="https://claytondabney.org/"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37.jpg"/><Relationship Id="rId3" Type="http://schemas.openxmlformats.org/officeDocument/2006/relationships/hyperlink" Target="https://compassioncantwait.org/" TargetMode="External"/><Relationship Id="rId7" Type="http://schemas.openxmlformats.org/officeDocument/2006/relationships/image" Target="../media/image36.jpg"/><Relationship Id="rId2" Type="http://schemas.openxmlformats.org/officeDocument/2006/relationships/hyperlink" Target="https://www.columbuscancercarefoundation.org/services" TargetMode="External"/><Relationship Id="rId1" Type="http://schemas.openxmlformats.org/officeDocument/2006/relationships/slideLayout" Target="../slideLayouts/slideLayout7.xml"/><Relationship Id="rId6" Type="http://schemas.openxmlformats.org/officeDocument/2006/relationships/image" Target="../media/image35.jpg"/><Relationship Id="rId5" Type="http://schemas.openxmlformats.org/officeDocument/2006/relationships/hyperlink" Target="https://www.lls.org/lopln" TargetMode="External"/><Relationship Id="rId4" Type="http://schemas.openxmlformats.org/officeDocument/2006/relationships/hyperlink" Target="https://www.gracefoundationgi.org/" TargetMode="External"/><Relationship Id="rId9"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hyperlink" Target="https://www.summerbashforccc.org/" TargetMode="External"/><Relationship Id="rId7" Type="http://schemas.openxmlformats.org/officeDocument/2006/relationships/image" Target="../media/image40.png"/><Relationship Id="rId2" Type="http://schemas.openxmlformats.org/officeDocument/2006/relationships/image" Target="../media/image38.jpg"/><Relationship Id="rId1" Type="http://schemas.openxmlformats.org/officeDocument/2006/relationships/slideLayout" Target="../slideLayouts/slideLayout7.xml"/><Relationship Id="rId6" Type="http://schemas.openxmlformats.org/officeDocument/2006/relationships/image" Target="../media/image39.png"/><Relationship Id="rId11" Type="http://schemas.openxmlformats.org/officeDocument/2006/relationships/hyperlink" Target="https://www.pcanaction.org/" TargetMode="External"/><Relationship Id="rId5" Type="http://schemas.openxmlformats.org/officeDocument/2006/relationships/hyperlink" Target="http://www.nightofhope.com/index.html" TargetMode="External"/><Relationship Id="rId10" Type="http://schemas.openxmlformats.org/officeDocument/2006/relationships/image" Target="../media/image41.png"/><Relationship Id="rId4" Type="http://schemas.openxmlformats.org/officeDocument/2006/relationships/hyperlink" Target="https://mission4maureen.org/about/" TargetMode="External"/><Relationship Id="rId9" Type="http://schemas.openxmlformats.org/officeDocument/2006/relationships/hyperlink" Target="https://thenccs.org/support-during-treatment/" TargetMode="External"/></Relationships>
</file>

<file path=ppt/slides/_rels/slide14.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hyperlink" Target="http://www.mclconstruction.com/" TargetMode="External"/><Relationship Id="rId7" Type="http://schemas.openxmlformats.org/officeDocument/2006/relationships/image" Target="../media/image42.png"/><Relationship Id="rId12" Type="http://schemas.openxmlformats.org/officeDocument/2006/relationships/hyperlink" Target="https://wingsofhope.org/" TargetMode="External"/><Relationship Id="rId2" Type="http://schemas.openxmlformats.org/officeDocument/2006/relationships/hyperlink" Target="https://pinkyswear.org/" TargetMode="External"/><Relationship Id="rId1" Type="http://schemas.openxmlformats.org/officeDocument/2006/relationships/slideLayout" Target="../slideLayouts/slideLayout7.xml"/><Relationship Id="rId6" Type="http://schemas.openxmlformats.org/officeDocument/2006/relationships/hyperlink" Target="https://teamstac.org/" TargetMode="External"/><Relationship Id="rId11" Type="http://schemas.openxmlformats.org/officeDocument/2006/relationships/image" Target="../media/image31.png"/><Relationship Id="rId5" Type="http://schemas.openxmlformats.org/officeDocument/2006/relationships/hyperlink" Target="https://www.uhccf.org/" TargetMode="External"/><Relationship Id="rId10" Type="http://schemas.openxmlformats.org/officeDocument/2006/relationships/image" Target="../media/image45.png"/><Relationship Id="rId4" Type="http://schemas.openxmlformats.org/officeDocument/2006/relationships/hyperlink" Target="https://www.scareawaycancer.org/" TargetMode="External"/><Relationship Id="rId9" Type="http://schemas.openxmlformats.org/officeDocument/2006/relationships/image" Target="../media/image44.jpg"/></Relationships>
</file>

<file path=ppt/slides/_rels/slide15.xml.rels><?xml version="1.0" encoding="UTF-8" standalone="yes"?>
<Relationships xmlns="http://schemas.openxmlformats.org/package/2006/relationships"><Relationship Id="rId8" Type="http://schemas.openxmlformats.org/officeDocument/2006/relationships/image" Target="../media/image46.jpg"/><Relationship Id="rId3" Type="http://schemas.openxmlformats.org/officeDocument/2006/relationships/hyperlink" Target="https://www.feedingamerica.org/" TargetMode="External"/><Relationship Id="rId7" Type="http://schemas.openxmlformats.org/officeDocument/2006/relationships/hyperlink" Target="https://www.lincolnfoodbank.org/" TargetMode="External"/><Relationship Id="rId2" Type="http://schemas.openxmlformats.org/officeDocument/2006/relationships/hyperlink" Target="https://foodbankheartland.org/" TargetMode="External"/><Relationship Id="rId1" Type="http://schemas.openxmlformats.org/officeDocument/2006/relationships/slideLayout" Target="../slideLayouts/slideLayout7.xml"/><Relationship Id="rId6" Type="http://schemas.openxmlformats.org/officeDocument/2006/relationships/hyperlink" Target="http://www.lincolnfoodbank.org/services/partner-agencies/" TargetMode="External"/><Relationship Id="rId11" Type="http://schemas.openxmlformats.org/officeDocument/2006/relationships/image" Target="../media/image48.jpg"/><Relationship Id="rId5" Type="http://schemas.openxmlformats.org/officeDocument/2006/relationships/hyperlink" Target="http://www.lincolnfoodbank.org/about/team/" TargetMode="External"/><Relationship Id="rId10" Type="http://schemas.openxmlformats.org/officeDocument/2006/relationships/image" Target="../media/image47.png"/><Relationship Id="rId4" Type="http://schemas.openxmlformats.org/officeDocument/2006/relationships/hyperlink" Target="http://www.lincolnfoodbank.org/hunger-by-the-numbers/" TargetMode="External"/><Relationship Id="rId9" Type="http://schemas.openxmlformats.org/officeDocument/2006/relationships/hyperlink" Target="https://www.foodbankiowa.org/"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www.fns.usda.gov/snap/applicant-recipient" TargetMode="External"/><Relationship Id="rId3" Type="http://schemas.openxmlformats.org/officeDocument/2006/relationships/hyperlink" Target="https://heartlandhopemission.org/" TargetMode="External"/><Relationship Id="rId7" Type="http://schemas.openxmlformats.org/officeDocument/2006/relationships/image" Target="../media/image51.png"/><Relationship Id="rId2" Type="http://schemas.openxmlformats.org/officeDocument/2006/relationships/hyperlink" Target="https://heartministrycenter.org/" TargetMode="External"/><Relationship Id="rId1" Type="http://schemas.openxmlformats.org/officeDocument/2006/relationships/slideLayout" Target="../slideLayouts/slideLayout7.xml"/><Relationship Id="rId6" Type="http://schemas.openxmlformats.org/officeDocument/2006/relationships/hyperlink" Target="mailto:communityharvest@nmepomaha.org" TargetMode="External"/><Relationship Id="rId11" Type="http://schemas.openxmlformats.org/officeDocument/2006/relationships/image" Target="../media/image52.png"/><Relationship Id="rId5" Type="http://schemas.openxmlformats.org/officeDocument/2006/relationships/image" Target="../media/image50.jpg"/><Relationship Id="rId10" Type="http://schemas.openxmlformats.org/officeDocument/2006/relationships/hyperlink" Target="https://dhs.iowa.gov/food-assistance" TargetMode="External"/><Relationship Id="rId4" Type="http://schemas.openxmlformats.org/officeDocument/2006/relationships/image" Target="../media/image49.png"/><Relationship Id="rId9" Type="http://schemas.openxmlformats.org/officeDocument/2006/relationships/hyperlink" Target="https://dhhs.ne.gov/Pages/SNAP.aspx" TargetMode="External"/></Relationships>
</file>

<file path=ppt/slides/_rels/slide17.xml.rels><?xml version="1.0" encoding="UTF-8" standalone="yes"?>
<Relationships xmlns="http://schemas.openxmlformats.org/package/2006/relationships"><Relationship Id="rId8" Type="http://schemas.openxmlformats.org/officeDocument/2006/relationships/image" Target="../media/image55.jpg"/><Relationship Id="rId3" Type="http://schemas.openxmlformats.org/officeDocument/2006/relationships/hyperlink" Target="https://www.josephscoat.org/" TargetMode="External"/><Relationship Id="rId7" Type="http://schemas.openxmlformats.org/officeDocument/2006/relationships/image" Target="../media/image54.jpg"/><Relationship Id="rId2" Type="http://schemas.openxmlformats.org/officeDocument/2006/relationships/hyperlink" Target="https://tricitypantry.org/" TargetMode="External"/><Relationship Id="rId1" Type="http://schemas.openxmlformats.org/officeDocument/2006/relationships/slideLayout" Target="../slideLayouts/slideLayout7.xml"/><Relationship Id="rId6" Type="http://schemas.openxmlformats.org/officeDocument/2006/relationships/image" Target="../media/image53.jpg"/><Relationship Id="rId5" Type="http://schemas.openxmlformats.org/officeDocument/2006/relationships/hyperlink" Target="https://www.douglascountyhealth.com/wic" TargetMode="External"/><Relationship Id="rId4" Type="http://schemas.openxmlformats.org/officeDocument/2006/relationships/hyperlink" Target="https://www.fns.usda.gov/wic"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allcarehealthcenter.org/payment-options/" TargetMode="External"/><Relationship Id="rId7" Type="http://schemas.openxmlformats.org/officeDocument/2006/relationships/image" Target="../media/image57.png"/><Relationship Id="rId2" Type="http://schemas.openxmlformats.org/officeDocument/2006/relationships/hyperlink" Target="tel:712-325-1990" TargetMode="External"/><Relationship Id="rId1" Type="http://schemas.openxmlformats.org/officeDocument/2006/relationships/slideLayout" Target="../slideLayouts/slideLayout7.xml"/><Relationship Id="rId6" Type="http://schemas.openxmlformats.org/officeDocument/2006/relationships/hyperlink" Target="http://www.capwn.org/health-center.html" TargetMode="External"/><Relationship Id="rId5" Type="http://schemas.openxmlformats.org/officeDocument/2006/relationships/hyperlink" Target="tel:888-448-9665" TargetMode="External"/><Relationship Id="rId4" Type="http://schemas.openxmlformats.org/officeDocument/2006/relationships/image" Target="../media/image56.jpg"/></Relationships>
</file>

<file path=ppt/slides/_rels/slide19.xml.rels><?xml version="1.0" encoding="UTF-8" standalone="yes"?>
<Relationships xmlns="http://schemas.openxmlformats.org/package/2006/relationships"><Relationship Id="rId3" Type="http://schemas.openxmlformats.org/officeDocument/2006/relationships/hyperlink" Target="http://catalog.cccneb.edu/content.php?catoid=9&amp;navoid=419" TargetMode="External"/><Relationship Id="rId7" Type="http://schemas.openxmlformats.org/officeDocument/2006/relationships/image" Target="../media/image59.jpg"/><Relationship Id="rId2" Type="http://schemas.openxmlformats.org/officeDocument/2006/relationships/hyperlink" Target="tel:402-461-2471" TargetMode="External"/><Relationship Id="rId1" Type="http://schemas.openxmlformats.org/officeDocument/2006/relationships/slideLayout" Target="../slideLayouts/slideLayout7.xml"/><Relationship Id="rId6" Type="http://schemas.openxmlformats.org/officeDocument/2006/relationships/image" Target="../media/image58.png"/><Relationship Id="rId5" Type="http://schemas.openxmlformats.org/officeDocument/2006/relationships/hyperlink" Target="https://charlesdrew.com/" TargetMode="External"/><Relationship Id="rId4" Type="http://schemas.openxmlformats.org/officeDocument/2006/relationships/hyperlink" Target="tel:402-453-143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hyperlink" Target="https://www.jointcommission.org/" TargetMode="External"/><Relationship Id="rId3" Type="http://schemas.openxmlformats.org/officeDocument/2006/relationships/hyperlink" Target="https://www.clinicwithaheart.org/" TargetMode="External"/><Relationship Id="rId7" Type="http://schemas.openxmlformats.org/officeDocument/2006/relationships/hyperlink" Target="https://heartministrycenter.org/" TargetMode="External"/><Relationship Id="rId12" Type="http://schemas.openxmlformats.org/officeDocument/2006/relationships/image" Target="../media/image61.png"/><Relationship Id="rId2" Type="http://schemas.openxmlformats.org/officeDocument/2006/relationships/hyperlink" Target="tel:402-421-2924" TargetMode="External"/><Relationship Id="rId1" Type="http://schemas.openxmlformats.org/officeDocument/2006/relationships/slideLayout" Target="../slideLayouts/slideLayout7.xml"/><Relationship Id="rId6" Type="http://schemas.openxmlformats.org/officeDocument/2006/relationships/hyperlink" Target="https://heartministrycenter.org/contact/" TargetMode="External"/><Relationship Id="rId11" Type="http://schemas.openxmlformats.org/officeDocument/2006/relationships/hyperlink" Target="https://www.oneworldomaha.org/" TargetMode="External"/><Relationship Id="rId5" Type="http://schemas.openxmlformats.org/officeDocument/2006/relationships/image" Target="../media/image49.png"/><Relationship Id="rId10" Type="http://schemas.openxmlformats.org/officeDocument/2006/relationships/hyperlink" Target="https://bphc.hrsa.gov/ftca/" TargetMode="External"/><Relationship Id="rId4" Type="http://schemas.openxmlformats.org/officeDocument/2006/relationships/image" Target="../media/image60.png"/><Relationship Id="rId9" Type="http://schemas.openxmlformats.org/officeDocument/2006/relationships/hyperlink" Target="https://www.hrc.org/" TargetMode="External"/></Relationships>
</file>

<file path=ppt/slides/_rels/slide21.xml.rels><?xml version="1.0" encoding="UTF-8" standalone="yes"?>
<Relationships xmlns="http://schemas.openxmlformats.org/package/2006/relationships"><Relationship Id="rId8" Type="http://schemas.openxmlformats.org/officeDocument/2006/relationships/image" Target="../media/image62.png"/><Relationship Id="rId3" Type="http://schemas.openxmlformats.org/officeDocument/2006/relationships/hyperlink" Target="https://ecdhd.ne.gov/" TargetMode="External"/><Relationship Id="rId7" Type="http://schemas.openxmlformats.org/officeDocument/2006/relationships/hyperlink" Target="https://www.unmc.edu/sharing/" TargetMode="External"/><Relationship Id="rId2" Type="http://schemas.openxmlformats.org/officeDocument/2006/relationships/hyperlink" Target="tel:866-466-9339" TargetMode="External"/><Relationship Id="rId1" Type="http://schemas.openxmlformats.org/officeDocument/2006/relationships/slideLayout" Target="../slideLayouts/slideLayout7.xml"/><Relationship Id="rId6" Type="http://schemas.openxmlformats.org/officeDocument/2006/relationships/hyperlink" Target="tel:402-595-2280" TargetMode="External"/><Relationship Id="rId5" Type="http://schemas.openxmlformats.org/officeDocument/2006/relationships/hyperlink" Target="https://pcmlincoln.org/free-clinic/" TargetMode="External"/><Relationship Id="rId10" Type="http://schemas.openxmlformats.org/officeDocument/2006/relationships/image" Target="../media/image64.jpg"/><Relationship Id="rId4" Type="http://schemas.openxmlformats.org/officeDocument/2006/relationships/hyperlink" Target="tel:402-817-0980" TargetMode="External"/><Relationship Id="rId9" Type="http://schemas.openxmlformats.org/officeDocument/2006/relationships/image" Target="../media/image63.png"/></Relationships>
</file>

<file path=ppt/slides/_rels/slide22.xml.rels><?xml version="1.0" encoding="UTF-8" standalone="yes"?>
<Relationships xmlns="http://schemas.openxmlformats.org/package/2006/relationships"><Relationship Id="rId8" Type="http://schemas.openxmlformats.org/officeDocument/2006/relationships/hyperlink" Target="https://heartlandhopemission.org/" TargetMode="External"/><Relationship Id="rId3" Type="http://schemas.openxmlformats.org/officeDocument/2006/relationships/hyperlink" Target="https://www.thirdcityclinic.com/" TargetMode="External"/><Relationship Id="rId7" Type="http://schemas.openxmlformats.org/officeDocument/2006/relationships/image" Target="../media/image50.jpg"/><Relationship Id="rId2" Type="http://schemas.openxmlformats.org/officeDocument/2006/relationships/hyperlink" Target="tel:308-398-5312" TargetMode="External"/><Relationship Id="rId1" Type="http://schemas.openxmlformats.org/officeDocument/2006/relationships/slideLayout" Target="../slideLayouts/slideLayout7.xml"/><Relationship Id="rId6" Type="http://schemas.openxmlformats.org/officeDocument/2006/relationships/hyperlink" Target="https://heartministrycenter.org/programs-and-services/" TargetMode="External"/><Relationship Id="rId5" Type="http://schemas.openxmlformats.org/officeDocument/2006/relationships/image" Target="../media/image49.png"/><Relationship Id="rId4" Type="http://schemas.openxmlformats.org/officeDocument/2006/relationships/image" Target="../media/image65.jpg"/></Relationships>
</file>

<file path=ppt/slides/_rels/slide23.xml.rels><?xml version="1.0" encoding="UTF-8" standalone="yes"?>
<Relationships xmlns="http://schemas.openxmlformats.org/package/2006/relationships"><Relationship Id="rId8" Type="http://schemas.openxmlformats.org/officeDocument/2006/relationships/hyperlink" Target="https://teamjackfoundation.org/" TargetMode="External"/><Relationship Id="rId3" Type="http://schemas.openxmlformats.org/officeDocument/2006/relationships/hyperlink" Target="https://www.bepositive.org/need-help" TargetMode="External"/><Relationship Id="rId7" Type="http://schemas.openxmlformats.org/officeDocument/2006/relationships/image" Target="../media/image67.jpg"/><Relationship Id="rId2" Type="http://schemas.openxmlformats.org/officeDocument/2006/relationships/hyperlink" Target="https://lolosangels.org/" TargetMode="External"/><Relationship Id="rId1" Type="http://schemas.openxmlformats.org/officeDocument/2006/relationships/slideLayout" Target="../slideLayouts/slideLayout7.xml"/><Relationship Id="rId6" Type="http://schemas.openxmlformats.org/officeDocument/2006/relationships/hyperlink" Target="https://nebfcr.org/home" TargetMode="External"/><Relationship Id="rId5" Type="http://schemas.openxmlformats.org/officeDocument/2006/relationships/image" Target="../media/image66.jpg"/><Relationship Id="rId4" Type="http://schemas.openxmlformats.org/officeDocument/2006/relationships/image" Target="../media/image33.png"/><Relationship Id="rId9" Type="http://schemas.openxmlformats.org/officeDocument/2006/relationships/image" Target="../media/image68.png"/></Relationships>
</file>

<file path=ppt/slides/_rels/slide2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23.png"/><Relationship Id="rId7" Type="http://schemas.openxmlformats.org/officeDocument/2006/relationships/image" Target="../media/image69.png"/><Relationship Id="rId2" Type="http://schemas.openxmlformats.org/officeDocument/2006/relationships/hyperlink" Target="https://www.angelflightwest.org/" TargetMode="External"/><Relationship Id="rId1" Type="http://schemas.openxmlformats.org/officeDocument/2006/relationships/slideLayout" Target="../slideLayouts/slideLayout7.xml"/><Relationship Id="rId6" Type="http://schemas.openxmlformats.org/officeDocument/2006/relationships/hyperlink" Target="https://www.cancer.org/treatment/support-programs-and-services/road-to-recovery.html" TargetMode="External"/><Relationship Id="rId5" Type="http://schemas.openxmlformats.org/officeDocument/2006/relationships/image" Target="../media/image2.png"/><Relationship Id="rId4" Type="http://schemas.openxmlformats.org/officeDocument/2006/relationships/hyperlink" Target="https://www.alexslemonade.org/childhood-cancer/for-families/travel-for-care" TargetMode="External"/><Relationship Id="rId9" Type="http://schemas.openxmlformats.org/officeDocument/2006/relationships/hyperlink" Target="https://claytondabney.org/" TargetMode="External"/></Relationships>
</file>

<file path=ppt/slides/_rels/slide25.xml.rels><?xml version="1.0" encoding="UTF-8" standalone="yes"?>
<Relationships xmlns="http://schemas.openxmlformats.org/package/2006/relationships"><Relationship Id="rId8" Type="http://schemas.openxmlformats.org/officeDocument/2006/relationships/image" Target="../media/image70.png"/><Relationship Id="rId3" Type="http://schemas.openxmlformats.org/officeDocument/2006/relationships/hyperlink" Target="https://www.childrensomaha.org/hospital-experience/carolyn-scott-rainbow-house/" TargetMode="External"/><Relationship Id="rId7" Type="http://schemas.openxmlformats.org/officeDocument/2006/relationships/image" Target="../media/image3.png"/><Relationship Id="rId2" Type="http://schemas.openxmlformats.org/officeDocument/2006/relationships/hyperlink" Target="https://www.mercymedical.org/Impact-repots" TargetMode="External"/><Relationship Id="rId1" Type="http://schemas.openxmlformats.org/officeDocument/2006/relationships/slideLayout" Target="../slideLayouts/slideLayout7.xml"/><Relationship Id="rId6" Type="http://schemas.openxmlformats.org/officeDocument/2006/relationships/hyperlink" Target="https://www.lls.org/support-resources/financial-support/susan-lang-pay-it-forward-patient-travel-assistance-program" TargetMode="External"/><Relationship Id="rId5" Type="http://schemas.openxmlformats.org/officeDocument/2006/relationships/image" Target="../media/image35.jpg"/><Relationship Id="rId4" Type="http://schemas.openxmlformats.org/officeDocument/2006/relationships/hyperlink" Target="https://www.columbuscancercarefoundation.org/services" TargetMode="External"/><Relationship Id="rId9" Type="http://schemas.openxmlformats.org/officeDocument/2006/relationships/image" Target="../media/image71.jpg"/></Relationships>
</file>

<file path=ppt/slides/_rels/slide26.xml.rels><?xml version="1.0" encoding="UTF-8" standalone="yes"?>
<Relationships xmlns="http://schemas.openxmlformats.org/package/2006/relationships"><Relationship Id="rId8" Type="http://schemas.openxmlformats.org/officeDocument/2006/relationships/hyperlink" Target="https://thenccs.org/support-during-treatment/" TargetMode="External"/><Relationship Id="rId3" Type="http://schemas.openxmlformats.org/officeDocument/2006/relationships/hyperlink" Target="https://www.cancer.org/treatment/support-programs-and-services/road-to-recovery.html" TargetMode="External"/><Relationship Id="rId7" Type="http://schemas.openxmlformats.org/officeDocument/2006/relationships/image" Target="../media/image30.png"/><Relationship Id="rId2" Type="http://schemas.openxmlformats.org/officeDocument/2006/relationships/hyperlink" Target="https://wearyellownebraska.org/request-a-ride/" TargetMode="External"/><Relationship Id="rId1" Type="http://schemas.openxmlformats.org/officeDocument/2006/relationships/slideLayout" Target="../slideLayouts/slideLayout7.xml"/><Relationship Id="rId6" Type="http://schemas.openxmlformats.org/officeDocument/2006/relationships/image" Target="../media/image72.jpg"/><Relationship Id="rId5" Type="http://schemas.openxmlformats.org/officeDocument/2006/relationships/image" Target="../media/image2.png"/><Relationship Id="rId4" Type="http://schemas.openxmlformats.org/officeDocument/2006/relationships/hyperlink" Target="https://rmhcomaha.org/what-we-do/your-stay-at-the-house/" TargetMode="External"/><Relationship Id="rId9" Type="http://schemas.openxmlformats.org/officeDocument/2006/relationships/image" Target="../media/image73.jpg"/></Relationships>
</file>

<file path=ppt/slides/_rels/slide27.xml.rels><?xml version="1.0" encoding="UTF-8" standalone="yes"?>
<Relationships xmlns="http://schemas.openxmlformats.org/package/2006/relationships"><Relationship Id="rId8" Type="http://schemas.openxmlformats.org/officeDocument/2006/relationships/image" Target="../media/image75.jpg"/><Relationship Id="rId3" Type="http://schemas.openxmlformats.org/officeDocument/2006/relationships/hyperlink" Target="https://childrenwithhairloss.us/" TargetMode="External"/><Relationship Id="rId7" Type="http://schemas.openxmlformats.org/officeDocument/2006/relationships/image" Target="../media/image74.png"/><Relationship Id="rId2" Type="http://schemas.openxmlformats.org/officeDocument/2006/relationships/hyperlink" Target="http://www.wigsforkids.org/" TargetMode="External"/><Relationship Id="rId1" Type="http://schemas.openxmlformats.org/officeDocument/2006/relationships/slideLayout" Target="../slideLayouts/slideLayout7.xml"/><Relationship Id="rId6" Type="http://schemas.openxmlformats.org/officeDocument/2006/relationships/image" Target="../media/image32.png"/><Relationship Id="rId5" Type="http://schemas.openxmlformats.org/officeDocument/2006/relationships/hyperlink" Target="https://www.allysonwhitney.org/grants/" TargetMode="External"/><Relationship Id="rId4" Type="http://schemas.openxmlformats.org/officeDocument/2006/relationships/hyperlink" Target="https://locksoflove.org/" TargetMode="External"/><Relationship Id="rId9" Type="http://schemas.openxmlformats.org/officeDocument/2006/relationships/image" Target="../media/image76.jpg"/></Relationships>
</file>

<file path=ppt/slides/_rels/slide28.xml.rels><?xml version="1.0" encoding="UTF-8" standalone="yes"?>
<Relationships xmlns="http://schemas.openxmlformats.org/package/2006/relationships"><Relationship Id="rId3" Type="http://schemas.openxmlformats.org/officeDocument/2006/relationships/hyperlink" Target="https://healinghopes.com/walk-to-remember-1" TargetMode="External"/><Relationship Id="rId2" Type="http://schemas.openxmlformats.org/officeDocument/2006/relationships/hyperlink" Target="http://tcfomaha.org/index.html" TargetMode="External"/><Relationship Id="rId1" Type="http://schemas.openxmlformats.org/officeDocument/2006/relationships/slideLayout" Target="../slideLayouts/slideLayout7.xml"/><Relationship Id="rId5" Type="http://schemas.openxmlformats.org/officeDocument/2006/relationships/image" Target="../media/image78.png"/><Relationship Id="rId4" Type="http://schemas.openxmlformats.org/officeDocument/2006/relationships/image" Target="../media/image77.png"/></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cancer.org/treatment.html" TargetMode="External"/><Relationship Id="rId7" Type="http://schemas.openxmlformats.org/officeDocument/2006/relationships/hyperlink" Target="https://www.lls.org/education-resources"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s://www.cancer.org/about-us/local/iowa.html" TargetMode="External"/><Relationship Id="rId4" Type="http://schemas.openxmlformats.org/officeDocument/2006/relationships/hyperlink" Target="https://www.cancer.org/about-us/local/nebraska.html" TargetMode="External"/><Relationship Id="rId9" Type="http://schemas.openxmlformats.org/officeDocument/2006/relationships/hyperlink" Target="https://necancer.org/"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hyperlink" Target="https://nebc3.com/" TargetMode="External"/><Relationship Id="rId7" Type="http://schemas.openxmlformats.org/officeDocument/2006/relationships/hyperlink" Target="https://bagsoffun.org/omaha/" TargetMode="External"/><Relationship Id="rId2" Type="http://schemas.openxmlformats.org/officeDocument/2006/relationships/image" Target="../media/image5.jpg"/><Relationship Id="rId1" Type="http://schemas.openxmlformats.org/officeDocument/2006/relationships/slideLayout" Target="../slideLayouts/slideLayout7.xml"/><Relationship Id="rId6" Type="http://schemas.openxmlformats.org/officeDocument/2006/relationships/image" Target="../media/image7.jpg"/><Relationship Id="rId5" Type="http://schemas.openxmlformats.org/officeDocument/2006/relationships/hyperlink" Target="https://www.nebraskaoncology.org/" TargetMode="External"/><Relationship Id="rId4" Type="http://schemas.openxmlformats.org/officeDocument/2006/relationships/image" Target="../media/image6.png"/><Relationship Id="rId9" Type="http://schemas.openxmlformats.org/officeDocument/2006/relationships/hyperlink" Target="https://www.campcoholo.com/"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https://www.campdream.org/camps-programs/" TargetMode="External"/><Relationship Id="rId7" Type="http://schemas.openxmlformats.org/officeDocument/2006/relationships/image" Target="../media/image11.png"/><Relationship Id="rId2" Type="http://schemas.openxmlformats.org/officeDocument/2006/relationships/hyperlink" Target="https://www.campgooddays.org/become-a-camper" TargetMode="External"/><Relationship Id="rId1" Type="http://schemas.openxmlformats.org/officeDocument/2006/relationships/slideLayout" Target="../slideLayouts/slideLayout7.xml"/><Relationship Id="rId6" Type="http://schemas.openxmlformats.org/officeDocument/2006/relationships/image" Target="../media/image10.jpg"/><Relationship Id="rId5" Type="http://schemas.openxmlformats.org/officeDocument/2006/relationships/image" Target="../media/image9.png"/><Relationship Id="rId4" Type="http://schemas.openxmlformats.org/officeDocument/2006/relationships/hyperlink" Target="https://www.campqualityusa.org/htl" TargetMode="External"/><Relationship Id="rId9" Type="http://schemas.openxmlformats.org/officeDocument/2006/relationships/hyperlink" Target="https://claytondabney.org/"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hyperlink" Target="https://www.kidswishnetwork.org/kid-wishes" TargetMode="External"/><Relationship Id="rId7" Type="http://schemas.openxmlformats.org/officeDocument/2006/relationships/image" Target="../media/image15.png"/><Relationship Id="rId2" Type="http://schemas.openxmlformats.org/officeDocument/2006/relationships/hyperlink" Target="https://firstdescents.org/" TargetMode="Externa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hyperlink" Target="https://wish.org/iowa" TargetMode="External"/><Relationship Id="rId9" Type="http://schemas.openxmlformats.org/officeDocument/2006/relationships/hyperlink" Target="https://wish.org/nebraska"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18.jpg"/><Relationship Id="rId3" Type="http://schemas.openxmlformats.org/officeDocument/2006/relationships/hyperlink" Target="https://negu.org/carecenters/" TargetMode="External"/><Relationship Id="rId7" Type="http://schemas.openxmlformats.org/officeDocument/2006/relationships/image" Target="../media/image17.png"/><Relationship Id="rId12" Type="http://schemas.openxmlformats.org/officeDocument/2006/relationships/hyperlink" Target="http://www.sunshinekids.org/" TargetMode="External"/><Relationship Id="rId2" Type="http://schemas.openxmlformats.org/officeDocument/2006/relationships/hyperlink" Target="https://negu.org/carecenters" TargetMode="External"/><Relationship Id="rId1" Type="http://schemas.openxmlformats.org/officeDocument/2006/relationships/slideLayout" Target="../slideLayouts/slideLayout7.xml"/><Relationship Id="rId6" Type="http://schemas.openxmlformats.org/officeDocument/2006/relationships/hyperlink" Target="http://songsoflove.org/angelsamongus" TargetMode="External"/><Relationship Id="rId11" Type="http://schemas.openxmlformats.org/officeDocument/2006/relationships/image" Target="../media/image21.jpg"/><Relationship Id="rId5" Type="http://schemas.openxmlformats.org/officeDocument/2006/relationships/hyperlink" Target="https://roundupriverranch.org/campers/apply-for-camp/" TargetMode="External"/><Relationship Id="rId10" Type="http://schemas.openxmlformats.org/officeDocument/2006/relationships/image" Target="../media/image20.jpg"/><Relationship Id="rId4" Type="http://schemas.openxmlformats.org/officeDocument/2006/relationships/hyperlink" Target="https://nikolasritschelfoundation.org/application-form/" TargetMode="External"/><Relationship Id="rId9" Type="http://schemas.openxmlformats.org/officeDocument/2006/relationships/image" Target="../media/image19.png"/></Relationships>
</file>

<file path=ppt/slides/_rels/slide8.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hyperlink" Target="https://www.allbettyschildren.org/what-we-do.html" TargetMode="External"/><Relationship Id="rId7" Type="http://schemas.openxmlformats.org/officeDocument/2006/relationships/hyperlink" Target="https://www.alexslemonade.org/childhood-cancer/for-families" TargetMode="External"/><Relationship Id="rId12" Type="http://schemas.openxmlformats.org/officeDocument/2006/relationships/hyperlink" Target="https://www.cancer.org/about-us/local/iowa.html" TargetMode="External"/><Relationship Id="rId2" Type="http://schemas.openxmlformats.org/officeDocument/2006/relationships/hyperlink" Target="https://atimetohealfoundation.org/" TargetMode="External"/><Relationship Id="rId1" Type="http://schemas.openxmlformats.org/officeDocument/2006/relationships/slideLayout" Target="../slideLayouts/slideLayout7.xml"/><Relationship Id="rId6" Type="http://schemas.openxmlformats.org/officeDocument/2006/relationships/hyperlink" Target="https://www.alexslemonade.org/childhood-cancer/for-families/supporting-siblings/supersibs-mailing-programs" TargetMode="External"/><Relationship Id="rId11" Type="http://schemas.openxmlformats.org/officeDocument/2006/relationships/hyperlink" Target="https://www.cancer.org/about-us/local/nebraska.html" TargetMode="External"/><Relationship Id="rId5" Type="http://schemas.openxmlformats.org/officeDocument/2006/relationships/image" Target="../media/image23.png"/><Relationship Id="rId10" Type="http://schemas.openxmlformats.org/officeDocument/2006/relationships/hyperlink" Target="https://www.cancer.org/treatment.html" TargetMode="External"/><Relationship Id="rId4" Type="http://schemas.openxmlformats.org/officeDocument/2006/relationships/image" Target="../media/image22.png"/><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hyperlink" Target="https://www.lls.org/education-resources" TargetMode="External"/><Relationship Id="rId7" Type="http://schemas.openxmlformats.org/officeDocument/2006/relationships/image" Target="../media/image28.png"/><Relationship Id="rId2" Type="http://schemas.openxmlformats.org/officeDocument/2006/relationships/hyperlink" Target="https://www.bryanhealth.com/services/cancer-treatment/cancer-support-recovery/" TargetMode="External"/><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jpg"/><Relationship Id="rId9" Type="http://schemas.openxmlformats.org/officeDocument/2006/relationships/hyperlink" Target="https://myangelsamongu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logo&#10;&#10;Description automatically generated">
            <a:extLst>
              <a:ext uri="{FF2B5EF4-FFF2-40B4-BE49-F238E27FC236}">
                <a16:creationId xmlns:a16="http://schemas.microsoft.com/office/drawing/2014/main" id="{2675AA47-DA00-A660-8C10-D27BF2AF4F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2800" y="485775"/>
            <a:ext cx="5486400" cy="2743200"/>
          </a:xfrm>
          <a:prstGeom prst="rect">
            <a:avLst/>
          </a:prstGeom>
        </p:spPr>
      </p:pic>
      <p:sp>
        <p:nvSpPr>
          <p:cNvPr id="5" name="TextBox 4">
            <a:extLst>
              <a:ext uri="{FF2B5EF4-FFF2-40B4-BE49-F238E27FC236}">
                <a16:creationId xmlns:a16="http://schemas.microsoft.com/office/drawing/2014/main" id="{8D9F1DAA-3B44-6813-8D49-7C82462CF90E}"/>
              </a:ext>
            </a:extLst>
          </p:cNvPr>
          <p:cNvSpPr txBox="1"/>
          <p:nvPr/>
        </p:nvSpPr>
        <p:spPr>
          <a:xfrm>
            <a:off x="4060507" y="3950425"/>
            <a:ext cx="4070985" cy="646331"/>
          </a:xfrm>
          <a:prstGeom prst="rect">
            <a:avLst/>
          </a:prstGeom>
          <a:noFill/>
        </p:spPr>
        <p:txBody>
          <a:bodyPr wrap="square" rtlCol="0">
            <a:spAutoFit/>
          </a:bodyPr>
          <a:lstStyle/>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Angels Among Us Family Resource Guide</a:t>
            </a:r>
          </a:p>
          <a:p>
            <a:endParaRPr lang="en-US" dirty="0"/>
          </a:p>
        </p:txBody>
      </p:sp>
      <p:sp>
        <p:nvSpPr>
          <p:cNvPr id="6" name="TextBox 5">
            <a:extLst>
              <a:ext uri="{FF2B5EF4-FFF2-40B4-BE49-F238E27FC236}">
                <a16:creationId xmlns:a16="http://schemas.microsoft.com/office/drawing/2014/main" id="{21252B2B-4C2F-1CD3-F146-A8DA13A62353}"/>
              </a:ext>
            </a:extLst>
          </p:cNvPr>
          <p:cNvSpPr txBox="1"/>
          <p:nvPr/>
        </p:nvSpPr>
        <p:spPr>
          <a:xfrm>
            <a:off x="4946470" y="6211669"/>
            <a:ext cx="2255520" cy="646331"/>
          </a:xfrm>
          <a:prstGeom prst="rect">
            <a:avLst/>
          </a:prstGeom>
          <a:noFill/>
        </p:spPr>
        <p:txBody>
          <a:bodyPr wrap="square" rtlCol="0">
            <a:spAutoFit/>
          </a:bodyPr>
          <a:lstStyle/>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Updated 05/4/2022</a:t>
            </a:r>
          </a:p>
          <a:p>
            <a:endParaRPr lang="en-US" dirty="0"/>
          </a:p>
        </p:txBody>
      </p:sp>
    </p:spTree>
    <p:extLst>
      <p:ext uri="{BB962C8B-B14F-4D97-AF65-F5344CB8AC3E}">
        <p14:creationId xmlns:p14="http://schemas.microsoft.com/office/powerpoint/2010/main" val="538658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06E39F0-B223-7931-9DD2-CD817CDA848F}"/>
              </a:ext>
            </a:extLst>
          </p:cNvPr>
          <p:cNvSpPr txBox="1"/>
          <p:nvPr/>
        </p:nvSpPr>
        <p:spPr>
          <a:xfrm>
            <a:off x="1946305" y="419871"/>
            <a:ext cx="9627192" cy="1412694"/>
          </a:xfrm>
          <a:prstGeom prst="rect">
            <a:avLst/>
          </a:prstGeom>
          <a:noFill/>
        </p:spPr>
        <p:txBody>
          <a:bodyPr wrap="square" rtlCol="0">
            <a:spAutoFit/>
          </a:bodyPr>
          <a:lstStyle/>
          <a:p>
            <a:pPr marL="0" marR="0">
              <a:lnSpc>
                <a:spcPct val="115000"/>
              </a:lnSpc>
              <a:spcBef>
                <a:spcPts val="0"/>
              </a:spcBef>
              <a:spcAft>
                <a:spcPts val="0"/>
              </a:spcAft>
            </a:pPr>
            <a:r>
              <a:rPr lang="en-US" sz="1200" b="1" dirty="0">
                <a:latin typeface="Calibri" panose="020F0502020204030204" pitchFamily="34" charset="0"/>
                <a:cs typeface="Times New Roman" panose="02020603050405020304" pitchFamily="18" charset="0"/>
              </a:rPr>
              <a:t>The National Children’s Cancer Society</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Our Family Support Program helps ease the emotional strain a childhood cancer diagnosis takes on families by providing a case manager who stands by a family’s side throughout their journey. NCCS case managers are trained in providing practical and emotional support to parents and caregivers. These dedicated individuals offer support during difficult times, educate parents and caregivers on how to best advocate for their child and provide referrals when needed.</a:t>
            </a:r>
          </a:p>
          <a:p>
            <a:pPr fontAlgn="base"/>
            <a:r>
              <a:rPr lang="en-US" sz="1200" u="sng" dirty="0">
                <a:solidFill>
                  <a:srgbClr val="0563C1"/>
                </a:solidFill>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https://thenccs.org/support-during-treatment/</a:t>
            </a:r>
            <a:r>
              <a:rPr lang="en-US" sz="1200" u="sng" dirty="0">
                <a:solidFill>
                  <a:srgbClr val="0563C1"/>
                </a:solidFill>
                <a:latin typeface="Calibri" panose="020F0502020204030204" pitchFamily="34" charset="0"/>
                <a:cs typeface="Times New Roman" panose="02020603050405020304" pitchFamily="18" charset="0"/>
              </a:rPr>
              <a:t> </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 </a:t>
            </a:r>
          </a:p>
        </p:txBody>
      </p:sp>
      <p:sp>
        <p:nvSpPr>
          <p:cNvPr id="13" name="TextBox 12">
            <a:extLst>
              <a:ext uri="{FF2B5EF4-FFF2-40B4-BE49-F238E27FC236}">
                <a16:creationId xmlns:a16="http://schemas.microsoft.com/office/drawing/2014/main" id="{BE9BF479-E66B-8B09-EED2-06828EC14765}"/>
              </a:ext>
            </a:extLst>
          </p:cNvPr>
          <p:cNvSpPr txBox="1"/>
          <p:nvPr/>
        </p:nvSpPr>
        <p:spPr>
          <a:xfrm>
            <a:off x="1946305" y="1909451"/>
            <a:ext cx="9627192" cy="1107996"/>
          </a:xfrm>
          <a:prstGeom prst="rect">
            <a:avLst/>
          </a:prstGeom>
          <a:noFill/>
        </p:spPr>
        <p:txBody>
          <a:bodyPr wrap="square" rtlCol="0">
            <a:spAutoFit/>
          </a:bodyPr>
          <a:lstStyle/>
          <a:p>
            <a:pPr marL="0" marR="0" fontAlgn="base">
              <a:spcBef>
                <a:spcPts val="0"/>
              </a:spcBef>
              <a:spcAft>
                <a:spcPts val="0"/>
              </a:spcAft>
            </a:pPr>
            <a:r>
              <a:rPr lang="en-US" sz="1200" b="1" dirty="0">
                <a:latin typeface="Calibri" panose="020F0502020204030204" pitchFamily="34" charset="0"/>
                <a:cs typeface="Times New Roman" panose="02020603050405020304" pitchFamily="18" charset="0"/>
              </a:rPr>
              <a:t>Wings of Hope, Council Bluffs, IA</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We provide support and guidance for those with cancer at all stages of their illness, and help families and friends cope with cancer in their lives. We serve patients, survivors, and caregivers in Omaha metro and Southwest Iowa, free of charge.</a:t>
            </a:r>
          </a:p>
          <a:p>
            <a:pPr fontAlgn="base"/>
            <a:r>
              <a:rPr lang="en-US" sz="1200" u="sng" dirty="0">
                <a:solidFill>
                  <a:srgbClr val="0563C1"/>
                </a:solidFill>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https://wingsofhope.org/</a:t>
            </a:r>
            <a:r>
              <a:rPr lang="en-US" sz="1200" u="sng" dirty="0">
                <a:solidFill>
                  <a:srgbClr val="0563C1"/>
                </a:solidFill>
                <a:latin typeface="Calibri" panose="020F0502020204030204" pitchFamily="34" charset="0"/>
                <a:cs typeface="Times New Roman" panose="02020603050405020304" pitchFamily="18" charset="0"/>
              </a:rPr>
              <a:t> </a:t>
            </a:r>
          </a:p>
          <a:p>
            <a:pPr marL="0" marR="0" fontAlgn="base">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
        <p:nvSpPr>
          <p:cNvPr id="19" name="TextBox 18">
            <a:extLst>
              <a:ext uri="{FF2B5EF4-FFF2-40B4-BE49-F238E27FC236}">
                <a16:creationId xmlns:a16="http://schemas.microsoft.com/office/drawing/2014/main" id="{BB555C45-C108-5900-81E8-34294EED5626}"/>
              </a:ext>
            </a:extLst>
          </p:cNvPr>
          <p:cNvSpPr txBox="1"/>
          <p:nvPr/>
        </p:nvSpPr>
        <p:spPr>
          <a:xfrm>
            <a:off x="1946305" y="4907172"/>
            <a:ext cx="9627192" cy="1098762"/>
          </a:xfrm>
          <a:prstGeom prst="rect">
            <a:avLst/>
          </a:prstGeom>
          <a:noFill/>
        </p:spPr>
        <p:txBody>
          <a:bodyPr wrap="square" rtlCol="0">
            <a:spAutoFit/>
          </a:bodyPr>
          <a:lstStyle/>
          <a:p>
            <a:pPr marL="0" marR="0" fontAlgn="base">
              <a:spcBef>
                <a:spcPts val="0"/>
              </a:spcBef>
              <a:spcAft>
                <a:spcPts val="0"/>
              </a:spcAft>
            </a:pPr>
            <a:r>
              <a:rPr lang="en-US" sz="1200" b="1" dirty="0">
                <a:latin typeface="Calibri" panose="020F0502020204030204" pitchFamily="34" charset="0"/>
                <a:cs typeface="Times New Roman" panose="02020603050405020304" pitchFamily="18" charset="0"/>
              </a:rPr>
              <a:t>Allyson Whitney Foundation</a:t>
            </a:r>
          </a:p>
          <a:p>
            <a:pPr fontAlgn="base">
              <a:lnSpc>
                <a:spcPct val="115000"/>
              </a:lnSpc>
            </a:pPr>
            <a:r>
              <a:rPr lang="en-US" sz="1200" dirty="0">
                <a:latin typeface="Calibri" panose="020F0502020204030204" pitchFamily="34" charset="0"/>
                <a:cs typeface="Times New Roman" panose="02020603050405020304" pitchFamily="18" charset="0"/>
              </a:rPr>
              <a:t>The heart of our organization is to assist as many young adults – an underserved demographic – as we can, through ‘Life Interrupted Grants’™. Ally’s pursuit was to give others hope and make them feel recognized. The grants lend a supportive hand and shine a light during a dark time. Our wish is that our recipients hear the words “no evidence of disease” from their doctors and continue on their path of life.</a:t>
            </a:r>
          </a:p>
          <a:p>
            <a:pPr marL="0" marR="0" fontAlgn="base">
              <a:spcBef>
                <a:spcPts val="0"/>
              </a:spcBef>
              <a:spcAft>
                <a:spcPts val="0"/>
              </a:spcAft>
            </a:pPr>
            <a:r>
              <a:rPr lang="en-US" sz="1200" b="1" u="sng" dirty="0">
                <a:solidFill>
                  <a:srgbClr val="0563C1"/>
                </a:solidFill>
                <a:latin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https://www.allysonwhitney.org/grants/</a:t>
            </a:r>
            <a:r>
              <a:rPr lang="en-US" sz="1200" b="1" u="sng" dirty="0">
                <a:solidFill>
                  <a:srgbClr val="0563C1"/>
                </a:solidFill>
                <a:latin typeface="Calibri" panose="020F0502020204030204" pitchFamily="34" charset="0"/>
                <a:cs typeface="Times New Roman" panose="02020603050405020304" pitchFamily="18" charset="0"/>
              </a:rPr>
              <a:t> </a:t>
            </a:r>
          </a:p>
        </p:txBody>
      </p:sp>
      <p:pic>
        <p:nvPicPr>
          <p:cNvPr id="4" name="Picture 3" descr="A picture containing text&#10;&#10;Description automatically generated">
            <a:extLst>
              <a:ext uri="{FF2B5EF4-FFF2-40B4-BE49-F238E27FC236}">
                <a16:creationId xmlns:a16="http://schemas.microsoft.com/office/drawing/2014/main" id="{BECDDABA-8B4F-13E1-6641-03BF356F69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5699" y="482504"/>
            <a:ext cx="1775862" cy="925047"/>
          </a:xfrm>
          <a:prstGeom prst="rect">
            <a:avLst/>
          </a:prstGeom>
        </p:spPr>
      </p:pic>
      <p:pic>
        <p:nvPicPr>
          <p:cNvPr id="6" name="Picture 5" descr="Logo, company name&#10;&#10;Description automatically generated">
            <a:extLst>
              <a:ext uri="{FF2B5EF4-FFF2-40B4-BE49-F238E27FC236}">
                <a16:creationId xmlns:a16="http://schemas.microsoft.com/office/drawing/2014/main" id="{E8598A63-42DB-20B9-2E5C-26044B255F7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6097" y="2043492"/>
            <a:ext cx="1458094" cy="605798"/>
          </a:xfrm>
          <a:prstGeom prst="rect">
            <a:avLst/>
          </a:prstGeom>
        </p:spPr>
      </p:pic>
      <p:sp>
        <p:nvSpPr>
          <p:cNvPr id="15" name="TextBox 14">
            <a:extLst>
              <a:ext uri="{FF2B5EF4-FFF2-40B4-BE49-F238E27FC236}">
                <a16:creationId xmlns:a16="http://schemas.microsoft.com/office/drawing/2014/main" id="{F34096C0-FC75-F017-97EC-1E26F53BDE81}"/>
              </a:ext>
            </a:extLst>
          </p:cNvPr>
          <p:cNvSpPr txBox="1"/>
          <p:nvPr/>
        </p:nvSpPr>
        <p:spPr>
          <a:xfrm>
            <a:off x="0" y="2819875"/>
            <a:ext cx="12192000" cy="369332"/>
          </a:xfrm>
          <a:prstGeom prst="rect">
            <a:avLst/>
          </a:prstGeom>
          <a:solidFill>
            <a:schemeClr val="accent1"/>
          </a:solidFill>
        </p:spPr>
        <p:txBody>
          <a:bodyPr wrap="square" rtlCol="0">
            <a:spAutoFit/>
          </a:bodyPr>
          <a:lstStyle/>
          <a:p>
            <a:pPr algn="ctr"/>
            <a:r>
              <a:rPr lang="en-US" b="1" dirty="0">
                <a:solidFill>
                  <a:schemeClr val="bg1"/>
                </a:solidFill>
              </a:rPr>
              <a:t>Financial Support Resources</a:t>
            </a:r>
          </a:p>
        </p:txBody>
      </p:sp>
      <p:pic>
        <p:nvPicPr>
          <p:cNvPr id="17" name="Picture 16" descr="Text, letter&#10;&#10;Description automatically generated">
            <a:extLst>
              <a:ext uri="{FF2B5EF4-FFF2-40B4-BE49-F238E27FC236}">
                <a16:creationId xmlns:a16="http://schemas.microsoft.com/office/drawing/2014/main" id="{A4E31870-7371-D8A0-A183-754EBF975AF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0043" y="3375040"/>
            <a:ext cx="1670202" cy="1252652"/>
          </a:xfrm>
          <a:prstGeom prst="rect">
            <a:avLst/>
          </a:prstGeom>
        </p:spPr>
      </p:pic>
      <p:sp>
        <p:nvSpPr>
          <p:cNvPr id="18" name="TextBox 17">
            <a:extLst>
              <a:ext uri="{FF2B5EF4-FFF2-40B4-BE49-F238E27FC236}">
                <a16:creationId xmlns:a16="http://schemas.microsoft.com/office/drawing/2014/main" id="{13A673A6-A727-3419-17D5-FFF69951D34F}"/>
              </a:ext>
            </a:extLst>
          </p:cNvPr>
          <p:cNvSpPr txBox="1"/>
          <p:nvPr/>
        </p:nvSpPr>
        <p:spPr>
          <a:xfrm>
            <a:off x="1972625" y="3479529"/>
            <a:ext cx="9627192" cy="886397"/>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pPr marL="0" marR="0" fontAlgn="base">
              <a:spcBef>
                <a:spcPts val="0"/>
              </a:spcBef>
              <a:spcAft>
                <a:spcPts val="0"/>
              </a:spcAft>
            </a:pPr>
            <a:r>
              <a:rPr lang="en-US" dirty="0">
                <a:ea typeface="+mn-ea"/>
              </a:rPr>
              <a:t>All Betty’s Children – Tecumseh</a:t>
            </a:r>
          </a:p>
          <a:p>
            <a:pPr fontAlgn="base">
              <a:lnSpc>
                <a:spcPct val="115000"/>
              </a:lnSpc>
            </a:pPr>
            <a:r>
              <a:rPr lang="en-US" b="0" dirty="0">
                <a:ea typeface="+mn-ea"/>
              </a:rPr>
              <a:t>All Betty’s Children provides care, comfort, and support through emotional, financial, and other means to families confronting cancer during their time of need.</a:t>
            </a:r>
          </a:p>
          <a:p>
            <a:r>
              <a:rPr lang="en-US" u="sng" dirty="0">
                <a:solidFill>
                  <a:srgbClr val="0563C1"/>
                </a:solidFill>
                <a:ea typeface="+mn-ea"/>
                <a:hlinkClick r:id="rId8">
                  <a:extLst>
                    <a:ext uri="{A12FA001-AC4F-418D-AE19-62706E023703}">
                      <ahyp:hlinkClr xmlns:ahyp="http://schemas.microsoft.com/office/drawing/2018/hyperlinkcolor" val="tx"/>
                    </a:ext>
                  </a:extLst>
                </a:hlinkClick>
              </a:rPr>
              <a:t>https://www.allbettyschildren.org/what-we-do.html</a:t>
            </a:r>
            <a:r>
              <a:rPr lang="en-US" u="sng" dirty="0">
                <a:solidFill>
                  <a:srgbClr val="0563C1"/>
                </a:solidFill>
                <a:ea typeface="+mn-ea"/>
              </a:rPr>
              <a:t> </a:t>
            </a:r>
          </a:p>
        </p:txBody>
      </p:sp>
      <p:pic>
        <p:nvPicPr>
          <p:cNvPr id="11" name="Picture 10" descr="Logo, company name&#10;&#10;Description automatically generated">
            <a:extLst>
              <a:ext uri="{FF2B5EF4-FFF2-40B4-BE49-F238E27FC236}">
                <a16:creationId xmlns:a16="http://schemas.microsoft.com/office/drawing/2014/main" id="{158888F4-F98E-E5F6-2B4A-9194DB19E80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14069" y="4814576"/>
            <a:ext cx="1283955" cy="1283955"/>
          </a:xfrm>
          <a:prstGeom prst="rect">
            <a:avLst/>
          </a:prstGeom>
        </p:spPr>
      </p:pic>
    </p:spTree>
    <p:extLst>
      <p:ext uri="{BB962C8B-B14F-4D97-AF65-F5344CB8AC3E}">
        <p14:creationId xmlns:p14="http://schemas.microsoft.com/office/powerpoint/2010/main" val="1368504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06E39F0-B223-7931-9DD2-CD817CDA848F}"/>
              </a:ext>
            </a:extLst>
          </p:cNvPr>
          <p:cNvSpPr txBox="1"/>
          <p:nvPr/>
        </p:nvSpPr>
        <p:spPr>
          <a:xfrm>
            <a:off x="1946305" y="419871"/>
            <a:ext cx="9627192" cy="1200329"/>
          </a:xfrm>
          <a:prstGeom prst="rect">
            <a:avLst/>
          </a:prstGeom>
          <a:noFill/>
        </p:spPr>
        <p:txBody>
          <a:bodyPr wrap="square" rtlCol="0">
            <a:spAutoFit/>
          </a:bodyPr>
          <a:lstStyle/>
          <a:p>
            <a:pPr marL="0" marR="0" fontAlgn="base">
              <a:spcBef>
                <a:spcPts val="0"/>
              </a:spcBef>
              <a:spcAft>
                <a:spcPts val="0"/>
              </a:spcAft>
            </a:pPr>
            <a:r>
              <a:rPr lang="en-US" sz="1200" b="1" dirty="0">
                <a:latin typeface="Calibri" panose="020F0502020204030204" pitchFamily="34" charset="0"/>
                <a:cs typeface="Times New Roman" panose="02020603050405020304" pitchFamily="18" charset="0"/>
              </a:rPr>
              <a:t>Angels Among Us </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When a child is diagnosed with cancer, a family’s life as they know it comes to an abrupt halt. Unfortunately, their monthly expenses do not. That’s where we come in. We’re Angels Among Us, and we provide financial support to families battling pediatric cancer. We provide support for the length of the child’s treatment.</a:t>
            </a:r>
          </a:p>
          <a:p>
            <a:pPr marL="0" marR="0" fontAlgn="base">
              <a:spcBef>
                <a:spcPts val="0"/>
              </a:spcBef>
              <a:spcAft>
                <a:spcPts val="0"/>
              </a:spcAft>
            </a:pPr>
            <a:r>
              <a:rPr lang="en-US" sz="1200" u="sng" dirty="0">
                <a:solidFill>
                  <a:srgbClr val="0563C1"/>
                </a:solidFill>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https://myangelsamongus.org/</a:t>
            </a:r>
            <a:r>
              <a:rPr lang="en-US" sz="1200" u="sng" dirty="0">
                <a:solidFill>
                  <a:srgbClr val="0563C1"/>
                </a:solidFill>
                <a:latin typeface="Calibri" panose="020F0502020204030204" pitchFamily="34" charset="0"/>
                <a:cs typeface="Times New Roman" panose="02020603050405020304" pitchFamily="18" charset="0"/>
              </a:rPr>
              <a:t> </a:t>
            </a:r>
          </a:p>
          <a:p>
            <a:pPr marL="0" marR="0" fontAlgn="base">
              <a:spcBef>
                <a:spcPts val="0"/>
              </a:spcBef>
              <a:spcAft>
                <a:spcPts val="0"/>
              </a:spcAft>
            </a:pPr>
            <a:r>
              <a:rPr lang="en-US" sz="1200" u="sng" dirty="0">
                <a:solidFill>
                  <a:srgbClr val="0563C1"/>
                </a:solidFill>
                <a:latin typeface="Calibri" panose="020F0502020204030204" pitchFamily="34" charset="0"/>
                <a:cs typeface="Times New Roman" panose="02020603050405020304" pitchFamily="18" charset="0"/>
              </a:rPr>
              <a:t> </a:t>
            </a:r>
          </a:p>
        </p:txBody>
      </p:sp>
      <p:sp>
        <p:nvSpPr>
          <p:cNvPr id="13" name="TextBox 12">
            <a:extLst>
              <a:ext uri="{FF2B5EF4-FFF2-40B4-BE49-F238E27FC236}">
                <a16:creationId xmlns:a16="http://schemas.microsoft.com/office/drawing/2014/main" id="{BE9BF479-E66B-8B09-EED2-06828EC14765}"/>
              </a:ext>
            </a:extLst>
          </p:cNvPr>
          <p:cNvSpPr txBox="1"/>
          <p:nvPr/>
        </p:nvSpPr>
        <p:spPr>
          <a:xfrm>
            <a:off x="1946305" y="1620200"/>
            <a:ext cx="9627192" cy="2123658"/>
          </a:xfrm>
          <a:prstGeom prst="rect">
            <a:avLst/>
          </a:prstGeom>
          <a:noFill/>
        </p:spPr>
        <p:txBody>
          <a:bodyPr wrap="square" rtlCol="0">
            <a:spAutoFit/>
          </a:bodyPr>
          <a:lstStyle/>
          <a:p>
            <a:pPr marL="0" marR="0" fontAlgn="base">
              <a:spcBef>
                <a:spcPts val="0"/>
              </a:spcBef>
              <a:spcAft>
                <a:spcPts val="0"/>
              </a:spcAft>
            </a:pPr>
            <a:r>
              <a:rPr lang="en-US" sz="1200" b="1" dirty="0">
                <a:latin typeface="Calibri" panose="020F0502020204030204" pitchFamily="34" charset="0"/>
                <a:cs typeface="Times New Roman" panose="02020603050405020304" pitchFamily="18" charset="0"/>
              </a:rPr>
              <a:t>B+ Foundation – Family Assistance Program</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After spending 167 days living with Andrew in the hospital, we understand all too well how important it is to be with your critically ill child. For most of us, that means jobs, bills, and life outside the hospital come second. Unfortunately, we still have to find a way to pay those bills. That is why we provide financial help for kids with cancer through The B+ Foundation Family Assistance Program.</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Our program gives qualified families money for expenses that are attributable to their child’s cancer diagnosis. The goal of the program is to lessen the financial burden so families can focus on helping their children get well. We often help families with the following expenses and bills:</a:t>
            </a:r>
          </a:p>
          <a:p>
            <a:pPr marL="342900" marR="0" lvl="0" indent="-342900" fontAlgn="base">
              <a:spcBef>
                <a:spcPts val="0"/>
              </a:spcBef>
              <a:spcAft>
                <a:spcPts val="0"/>
              </a:spcAft>
              <a:buFont typeface="Calibri" panose="020F0502020204030204" pitchFamily="34" charset="0"/>
              <a:buChar char="-"/>
            </a:pPr>
            <a:r>
              <a:rPr lang="en-US" sz="1200" dirty="0">
                <a:latin typeface="Calibri" panose="020F0502020204030204" pitchFamily="34" charset="0"/>
                <a:cs typeface="Times New Roman" panose="02020603050405020304" pitchFamily="18" charset="0"/>
              </a:rPr>
              <a:t>Prescription medications that insurance won’t cover</a:t>
            </a:r>
          </a:p>
          <a:p>
            <a:pPr marL="342900" marR="0" lvl="0" indent="-342900" fontAlgn="base">
              <a:spcBef>
                <a:spcPts val="0"/>
              </a:spcBef>
              <a:spcAft>
                <a:spcPts val="0"/>
              </a:spcAft>
              <a:buFont typeface="Calibri" panose="020F0502020204030204" pitchFamily="34" charset="0"/>
              <a:buChar char="-"/>
            </a:pPr>
            <a:r>
              <a:rPr lang="en-US" sz="1200" dirty="0">
                <a:latin typeface="Calibri" panose="020F0502020204030204" pitchFamily="34" charset="0"/>
                <a:cs typeface="Times New Roman" panose="02020603050405020304" pitchFamily="18" charset="0"/>
              </a:rPr>
              <a:t>Travel costs for treatments</a:t>
            </a:r>
          </a:p>
          <a:p>
            <a:pPr marL="342900" marR="0" lvl="0" indent="-342900" fontAlgn="base">
              <a:spcBef>
                <a:spcPts val="0"/>
              </a:spcBef>
              <a:spcAft>
                <a:spcPts val="0"/>
              </a:spcAft>
              <a:buFont typeface="Calibri" panose="020F0502020204030204" pitchFamily="34" charset="0"/>
              <a:buChar char="-"/>
            </a:pPr>
            <a:r>
              <a:rPr lang="en-US" sz="1200" dirty="0">
                <a:latin typeface="Calibri" panose="020F0502020204030204" pitchFamily="34" charset="0"/>
                <a:cs typeface="Times New Roman" panose="02020603050405020304" pitchFamily="18" charset="0"/>
              </a:rPr>
              <a:t>Mortgage payments/rent</a:t>
            </a:r>
          </a:p>
          <a:p>
            <a:pPr marL="342900" marR="0" lvl="0" indent="-342900" fontAlgn="base">
              <a:spcBef>
                <a:spcPts val="0"/>
              </a:spcBef>
              <a:spcAft>
                <a:spcPts val="0"/>
              </a:spcAft>
              <a:buFont typeface="Calibri" panose="020F0502020204030204" pitchFamily="34" charset="0"/>
              <a:buChar char="-"/>
            </a:pPr>
            <a:r>
              <a:rPr lang="en-US" sz="1200" dirty="0">
                <a:latin typeface="Calibri" panose="020F0502020204030204" pitchFamily="34" charset="0"/>
                <a:cs typeface="Times New Roman" panose="02020603050405020304" pitchFamily="18" charset="0"/>
              </a:rPr>
              <a:t>And more</a:t>
            </a:r>
          </a:p>
          <a:p>
            <a:pPr fontAlgn="base"/>
            <a:r>
              <a:rPr lang="en-US" sz="1200" u="sng" dirty="0">
                <a:solidFill>
                  <a:srgbClr val="0563C1"/>
                </a:solidFill>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https://www.bepositive.org/need-help</a:t>
            </a:r>
            <a:r>
              <a:rPr lang="en-US" sz="1200" u="sng" dirty="0">
                <a:solidFill>
                  <a:srgbClr val="0563C1"/>
                </a:solidFill>
                <a:latin typeface="Calibri" panose="020F0502020204030204" pitchFamily="34" charset="0"/>
                <a:cs typeface="Times New Roman" panose="02020603050405020304" pitchFamily="18" charset="0"/>
              </a:rPr>
              <a:t>  </a:t>
            </a:r>
          </a:p>
        </p:txBody>
      </p:sp>
      <p:sp>
        <p:nvSpPr>
          <p:cNvPr id="18" name="TextBox 17">
            <a:extLst>
              <a:ext uri="{FF2B5EF4-FFF2-40B4-BE49-F238E27FC236}">
                <a16:creationId xmlns:a16="http://schemas.microsoft.com/office/drawing/2014/main" id="{13A673A6-A727-3419-17D5-FFF69951D34F}"/>
              </a:ext>
            </a:extLst>
          </p:cNvPr>
          <p:cNvSpPr txBox="1"/>
          <p:nvPr/>
        </p:nvSpPr>
        <p:spPr>
          <a:xfrm>
            <a:off x="1946305" y="3960681"/>
            <a:ext cx="9627192" cy="1384995"/>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r>
              <a:rPr lang="en-US" dirty="0">
                <a:ea typeface="+mn-ea"/>
              </a:rPr>
              <a:t>Cerner Charitable Foundation</a:t>
            </a:r>
          </a:p>
          <a:p>
            <a:pPr marL="0"/>
            <a:r>
              <a:rPr lang="en-US" b="0" dirty="0">
                <a:ea typeface="+mn-ea"/>
              </a:rPr>
              <a:t>Sometimes, financial constraints make it impossible for parents and caregivers to cover their child's medical expenses. Cerner Charitable Foundation accepts individual medical grant applications for medical needs from the United States and through select international providers. Can assist with travel/lodging, therapies/meds (that are FDA approved), etc.  Will need to submit proof of income and cannot make more than $50,000/year.  Family will be allowed a max of 3 grants in their lifetime (and 12 months apart). Travel costs are up to $750.</a:t>
            </a:r>
          </a:p>
          <a:p>
            <a:r>
              <a:rPr lang="en-US" u="sng" dirty="0">
                <a:solidFill>
                  <a:srgbClr val="0563C1"/>
                </a:solidFill>
                <a:ea typeface="+mn-ea"/>
                <a:hlinkClick r:id="rId4">
                  <a:extLst>
                    <a:ext uri="{A12FA001-AC4F-418D-AE19-62706E023703}">
                      <ahyp:hlinkClr xmlns:ahyp="http://schemas.microsoft.com/office/drawing/2018/hyperlinkcolor" val="tx"/>
                    </a:ext>
                  </a:extLst>
                </a:hlinkClick>
              </a:rPr>
              <a:t>https://www.cernercharitablefoundation.org/request-funding#funding-criteria</a:t>
            </a:r>
            <a:r>
              <a:rPr lang="en-US" u="sng" dirty="0">
                <a:solidFill>
                  <a:srgbClr val="0563C1"/>
                </a:solidFill>
                <a:ea typeface="+mn-ea"/>
              </a:rPr>
              <a:t> </a:t>
            </a:r>
          </a:p>
          <a:p>
            <a:endParaRPr lang="en-US" b="0" dirty="0">
              <a:ea typeface="+mn-ea"/>
            </a:endParaRPr>
          </a:p>
        </p:txBody>
      </p:sp>
      <p:pic>
        <p:nvPicPr>
          <p:cNvPr id="3" name="Picture 2" descr="Text&#10;&#10;Description automatically generated with medium confidence">
            <a:extLst>
              <a:ext uri="{FF2B5EF4-FFF2-40B4-BE49-F238E27FC236}">
                <a16:creationId xmlns:a16="http://schemas.microsoft.com/office/drawing/2014/main" id="{EDC8AA51-8567-857E-E7C4-4C3CE7D5662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72544"/>
            <a:ext cx="2021237" cy="930833"/>
          </a:xfrm>
          <a:prstGeom prst="rect">
            <a:avLst/>
          </a:prstGeom>
        </p:spPr>
      </p:pic>
      <p:pic>
        <p:nvPicPr>
          <p:cNvPr id="8" name="Picture 7" descr="A picture containing logo&#10;&#10;Description automatically generated">
            <a:extLst>
              <a:ext uri="{FF2B5EF4-FFF2-40B4-BE49-F238E27FC236}">
                <a16:creationId xmlns:a16="http://schemas.microsoft.com/office/drawing/2014/main" id="{02383178-58B0-91B5-5041-A461BF5380C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0781" y="1732134"/>
            <a:ext cx="1519673" cy="1277766"/>
          </a:xfrm>
          <a:prstGeom prst="rect">
            <a:avLst/>
          </a:prstGeom>
        </p:spPr>
      </p:pic>
      <p:pic>
        <p:nvPicPr>
          <p:cNvPr id="10" name="Picture 9" descr="A picture containing text&#10;&#10;Description automatically generated">
            <a:extLst>
              <a:ext uri="{FF2B5EF4-FFF2-40B4-BE49-F238E27FC236}">
                <a16:creationId xmlns:a16="http://schemas.microsoft.com/office/drawing/2014/main" id="{E4F694C4-63E6-6700-87F8-CEDF3A2D1CC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5723" y="3960681"/>
            <a:ext cx="1849787" cy="840812"/>
          </a:xfrm>
          <a:prstGeom prst="rect">
            <a:avLst/>
          </a:prstGeom>
        </p:spPr>
      </p:pic>
      <p:pic>
        <p:nvPicPr>
          <p:cNvPr id="20" name="Picture 19" descr="Icon&#10;&#10;Description automatically generated">
            <a:extLst>
              <a:ext uri="{FF2B5EF4-FFF2-40B4-BE49-F238E27FC236}">
                <a16:creationId xmlns:a16="http://schemas.microsoft.com/office/drawing/2014/main" id="{267C6549-EF58-E8D6-4494-69452638FEE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81183" y="5459683"/>
            <a:ext cx="1258865" cy="1258865"/>
          </a:xfrm>
          <a:prstGeom prst="rect">
            <a:avLst/>
          </a:prstGeom>
        </p:spPr>
      </p:pic>
      <p:sp>
        <p:nvSpPr>
          <p:cNvPr id="21" name="TextBox 20">
            <a:extLst>
              <a:ext uri="{FF2B5EF4-FFF2-40B4-BE49-F238E27FC236}">
                <a16:creationId xmlns:a16="http://schemas.microsoft.com/office/drawing/2014/main" id="{3F4A2969-9CA5-7DF9-FB3B-D89AD720558F}"/>
              </a:ext>
            </a:extLst>
          </p:cNvPr>
          <p:cNvSpPr txBox="1"/>
          <p:nvPr/>
        </p:nvSpPr>
        <p:spPr>
          <a:xfrm>
            <a:off x="1946305" y="5490520"/>
            <a:ext cx="9627192" cy="1228028"/>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pPr>
              <a:lnSpc>
                <a:spcPct val="115000"/>
              </a:lnSpc>
            </a:pPr>
            <a:r>
              <a:rPr lang="en-US" dirty="0"/>
              <a:t>Clayton Dabney for Kids with Cancer</a:t>
            </a:r>
          </a:p>
          <a:p>
            <a:pPr marL="0" marR="0" fontAlgn="base">
              <a:spcBef>
                <a:spcPts val="0"/>
              </a:spcBef>
              <a:spcAft>
                <a:spcPts val="0"/>
              </a:spcAft>
            </a:pPr>
            <a:r>
              <a:rPr lang="en-US" b="0" dirty="0"/>
              <a:t>Clayton Dabney for Kids with Cancer provides needy families, with children in the last stages of terminal cancer, assistance in creating everlasting memories by providing last wishes, gifts, special events, family travel and financial assistance with household expenses. Our assistance is arranged through the parents and is anonymous to the child. There is a cap of $2500/family.</a:t>
            </a:r>
          </a:p>
          <a:p>
            <a:r>
              <a:rPr lang="en-US" u="sng" dirty="0">
                <a:solidFill>
                  <a:srgbClr val="0563C1"/>
                </a:solidFill>
                <a:hlinkClick r:id="rId9">
                  <a:extLst>
                    <a:ext uri="{A12FA001-AC4F-418D-AE19-62706E023703}">
                      <ahyp:hlinkClr xmlns:ahyp="http://schemas.microsoft.com/office/drawing/2018/hyperlinkcolor" val="tx"/>
                    </a:ext>
                  </a:extLst>
                </a:hlinkClick>
              </a:rPr>
              <a:t>https://claytondabney.org/</a:t>
            </a:r>
            <a:r>
              <a:rPr lang="en-US" u="sng" dirty="0">
                <a:solidFill>
                  <a:srgbClr val="0563C1"/>
                </a:solidFill>
              </a:rPr>
              <a:t> </a:t>
            </a:r>
          </a:p>
          <a:p>
            <a:endParaRPr lang="en-US" dirty="0"/>
          </a:p>
        </p:txBody>
      </p:sp>
    </p:spTree>
    <p:extLst>
      <p:ext uri="{BB962C8B-B14F-4D97-AF65-F5344CB8AC3E}">
        <p14:creationId xmlns:p14="http://schemas.microsoft.com/office/powerpoint/2010/main" val="1046588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06E39F0-B223-7931-9DD2-CD817CDA848F}"/>
              </a:ext>
            </a:extLst>
          </p:cNvPr>
          <p:cNvSpPr txBox="1"/>
          <p:nvPr/>
        </p:nvSpPr>
        <p:spPr>
          <a:xfrm>
            <a:off x="1935510" y="454178"/>
            <a:ext cx="9627192" cy="1015663"/>
          </a:xfrm>
          <a:prstGeom prst="rect">
            <a:avLst/>
          </a:prstGeom>
          <a:noFill/>
        </p:spPr>
        <p:txBody>
          <a:bodyPr wrap="square" rtlCol="0">
            <a:spAutoFit/>
          </a:bodyPr>
          <a:lstStyle/>
          <a:p>
            <a:pPr marL="0" marR="0" fontAlgn="base">
              <a:spcBef>
                <a:spcPts val="0"/>
              </a:spcBef>
              <a:spcAft>
                <a:spcPts val="0"/>
              </a:spcAft>
            </a:pPr>
            <a:r>
              <a:rPr lang="en-US" sz="1200" b="1" dirty="0">
                <a:latin typeface="Calibri" panose="020F0502020204030204" pitchFamily="34" charset="0"/>
                <a:cs typeface="Times New Roman" panose="02020603050405020304" pitchFamily="18" charset="0"/>
              </a:rPr>
              <a:t>Columbus Cancer Care Foundation</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Gas cards are provided to patients who travel more than approximately 20 miles each way for cancer treatment. Additional transportation/lodging may be available as well. He will transport patients within 100 miles of Columbus, NE.  For assistance you can call the office or go in.</a:t>
            </a:r>
          </a:p>
          <a:p>
            <a:pPr marL="0" marR="0" fontAlgn="base">
              <a:spcBef>
                <a:spcPts val="0"/>
              </a:spcBef>
              <a:spcAft>
                <a:spcPts val="0"/>
              </a:spcAft>
            </a:pPr>
            <a:r>
              <a:rPr lang="en-US" sz="1200" u="sng" dirty="0">
                <a:solidFill>
                  <a:srgbClr val="0563C1"/>
                </a:solidFill>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https://www.columbuscancercarefoundation.org/services</a:t>
            </a:r>
            <a:r>
              <a:rPr lang="en-US" sz="1200" u="sng" dirty="0">
                <a:solidFill>
                  <a:srgbClr val="0563C1"/>
                </a:solidFill>
                <a:latin typeface="Calibri" panose="020F0502020204030204" pitchFamily="34" charset="0"/>
                <a:cs typeface="Times New Roman" panose="02020603050405020304" pitchFamily="18" charset="0"/>
              </a:rPr>
              <a:t> </a:t>
            </a:r>
          </a:p>
          <a:p>
            <a:pPr marL="0" marR="0" fontAlgn="base">
              <a:spcBef>
                <a:spcPts val="0"/>
              </a:spcBef>
              <a:spcAft>
                <a:spcPts val="0"/>
              </a:spcAft>
            </a:pPr>
            <a:r>
              <a:rPr lang="en-US" sz="1200" u="sng" dirty="0">
                <a:solidFill>
                  <a:srgbClr val="0563C1"/>
                </a:solidFill>
                <a:latin typeface="Calibri" panose="020F0502020204030204" pitchFamily="34" charset="0"/>
                <a:cs typeface="Times New Roman" panose="02020603050405020304" pitchFamily="18" charset="0"/>
              </a:rPr>
              <a:t> </a:t>
            </a:r>
          </a:p>
        </p:txBody>
      </p:sp>
      <p:sp>
        <p:nvSpPr>
          <p:cNvPr id="13" name="TextBox 12">
            <a:extLst>
              <a:ext uri="{FF2B5EF4-FFF2-40B4-BE49-F238E27FC236}">
                <a16:creationId xmlns:a16="http://schemas.microsoft.com/office/drawing/2014/main" id="{BE9BF479-E66B-8B09-EED2-06828EC14765}"/>
              </a:ext>
            </a:extLst>
          </p:cNvPr>
          <p:cNvSpPr txBox="1"/>
          <p:nvPr/>
        </p:nvSpPr>
        <p:spPr>
          <a:xfrm>
            <a:off x="1946305" y="1673177"/>
            <a:ext cx="9627192" cy="1384995"/>
          </a:xfrm>
          <a:prstGeom prst="rect">
            <a:avLst/>
          </a:prstGeom>
          <a:noFill/>
        </p:spPr>
        <p:txBody>
          <a:bodyPr wrap="square" rtlCol="0">
            <a:spAutoFit/>
          </a:bodyPr>
          <a:lstStyle/>
          <a:p>
            <a:pPr marL="0" marR="0" fontAlgn="base">
              <a:spcBef>
                <a:spcPts val="0"/>
              </a:spcBef>
              <a:spcAft>
                <a:spcPts val="0"/>
              </a:spcAft>
            </a:pPr>
            <a:r>
              <a:rPr lang="en-US" sz="1200" b="1" dirty="0">
                <a:latin typeface="Calibri" panose="020F0502020204030204" pitchFamily="34" charset="0"/>
                <a:cs typeface="Times New Roman" panose="02020603050405020304" pitchFamily="18" charset="0"/>
              </a:rPr>
              <a:t>Compassion Can’t Wait</a:t>
            </a:r>
          </a:p>
          <a:p>
            <a:pPr marL="0" marR="0" algn="just">
              <a:spcBef>
                <a:spcPts val="0"/>
              </a:spcBef>
              <a:spcAft>
                <a:spcPts val="0"/>
              </a:spcAft>
            </a:pPr>
            <a:r>
              <a:rPr lang="en-US" sz="1200" dirty="0">
                <a:latin typeface="Calibri" panose="020F0502020204030204" pitchFamily="34" charset="0"/>
                <a:cs typeface="Times New Roman" panose="02020603050405020304" pitchFamily="18" charset="0"/>
              </a:rPr>
              <a:t>Our mission for the past 22 years has been and remains: the urgent assistance for single parents of critically or terminally-ill children who face financial crisis.</a:t>
            </a:r>
          </a:p>
          <a:p>
            <a:pPr marL="0" marR="0">
              <a:spcBef>
                <a:spcPts val="0"/>
              </a:spcBef>
              <a:spcAft>
                <a:spcPts val="0"/>
              </a:spcAft>
            </a:pPr>
            <a:r>
              <a:rPr lang="en-US" sz="1200" dirty="0">
                <a:latin typeface="Calibri" panose="020F0502020204030204" pitchFamily="34" charset="0"/>
                <a:cs typeface="Times New Roman" panose="02020603050405020304" pitchFamily="18" charset="0"/>
              </a:rPr>
              <a:t>By taking care of the caregiver, we care for the child.</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During this critical time, our aim is to help those single parents who are afflicted by Covid-19.</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While parents self-quarantine or are hospitalized from the virus, leaving their sick child unattended by that vital presence, WE WISH TO HELP.</a:t>
            </a:r>
          </a:p>
          <a:p>
            <a:pPr marL="0" marR="0" algn="just">
              <a:spcBef>
                <a:spcPts val="0"/>
              </a:spcBef>
              <a:spcAft>
                <a:spcPts val="0"/>
              </a:spcAft>
            </a:pPr>
            <a:r>
              <a:rPr lang="en-US" sz="1200" u="sng" dirty="0">
                <a:solidFill>
                  <a:srgbClr val="0563C1"/>
                </a:solidFill>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https://compassioncantwait.org/</a:t>
            </a:r>
            <a:r>
              <a:rPr lang="en-US" sz="1200" u="sng" dirty="0">
                <a:solidFill>
                  <a:srgbClr val="0563C1"/>
                </a:solidFill>
                <a:latin typeface="Calibri" panose="020F0502020204030204" pitchFamily="34" charset="0"/>
                <a:cs typeface="Times New Roman" panose="02020603050405020304" pitchFamily="18" charset="0"/>
              </a:rPr>
              <a:t>  </a:t>
            </a:r>
          </a:p>
        </p:txBody>
      </p:sp>
      <p:sp>
        <p:nvSpPr>
          <p:cNvPr id="18" name="TextBox 17">
            <a:extLst>
              <a:ext uri="{FF2B5EF4-FFF2-40B4-BE49-F238E27FC236}">
                <a16:creationId xmlns:a16="http://schemas.microsoft.com/office/drawing/2014/main" id="{13A673A6-A727-3419-17D5-FFF69951D34F}"/>
              </a:ext>
            </a:extLst>
          </p:cNvPr>
          <p:cNvSpPr txBox="1"/>
          <p:nvPr/>
        </p:nvSpPr>
        <p:spPr>
          <a:xfrm>
            <a:off x="1935510" y="3555600"/>
            <a:ext cx="9627192" cy="1569660"/>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pPr marL="0" marR="0" fontAlgn="base">
              <a:spcBef>
                <a:spcPts val="0"/>
              </a:spcBef>
              <a:spcAft>
                <a:spcPts val="0"/>
              </a:spcAft>
            </a:pPr>
            <a:r>
              <a:rPr lang="en-US" dirty="0"/>
              <a:t>Grace Cancer Foundation – Grand Island</a:t>
            </a:r>
          </a:p>
          <a:p>
            <a:pPr fontAlgn="base"/>
            <a:r>
              <a:rPr lang="en-US" b="0" dirty="0">
                <a:ea typeface="+mn-ea"/>
              </a:rPr>
              <a:t>GRACE Cancer Foundation assists cancer patients who live within 40 miles of Grand Island, Nebraska, or are being treated at the Saint Francis Cancer Treatment Center in Grand Island, or the Mary Lanning Healthcare - Morrison Cancer Center in Hastings. Help is available through several methods, such as gas cards, assistance with medical bills, household expenses, and more. They will provide $1000 to families in need.  They just started counseling services where they will pay for 4 sessions for cancer patient and then 4 sessions for parents.  If the counselor feels they need additional sessions, they can cover those costs as well after the board reviews.  Usually, they are able to get patients in within 48 hours of needed counseling.  </a:t>
            </a:r>
          </a:p>
          <a:p>
            <a:r>
              <a:rPr lang="en-US" u="sng" dirty="0">
                <a:solidFill>
                  <a:srgbClr val="0563C1"/>
                </a:solidFill>
                <a:ea typeface="+mn-ea"/>
                <a:hlinkClick r:id="rId4">
                  <a:extLst>
                    <a:ext uri="{A12FA001-AC4F-418D-AE19-62706E023703}">
                      <ahyp:hlinkClr xmlns:ahyp="http://schemas.microsoft.com/office/drawing/2018/hyperlinkcolor" val="tx"/>
                    </a:ext>
                  </a:extLst>
                </a:hlinkClick>
              </a:rPr>
              <a:t>https://www.gracefoundationgi.org/</a:t>
            </a:r>
            <a:r>
              <a:rPr lang="en-US" u="sng" dirty="0">
                <a:solidFill>
                  <a:srgbClr val="0563C1"/>
                </a:solidFill>
                <a:ea typeface="+mn-ea"/>
              </a:rPr>
              <a:t> </a:t>
            </a:r>
          </a:p>
          <a:p>
            <a:endParaRPr lang="en-US" b="0" dirty="0">
              <a:ea typeface="+mn-ea"/>
            </a:endParaRPr>
          </a:p>
        </p:txBody>
      </p:sp>
      <p:sp>
        <p:nvSpPr>
          <p:cNvPr id="21" name="TextBox 20">
            <a:extLst>
              <a:ext uri="{FF2B5EF4-FFF2-40B4-BE49-F238E27FC236}">
                <a16:creationId xmlns:a16="http://schemas.microsoft.com/office/drawing/2014/main" id="{3F4A2969-9CA5-7DF9-FB3B-D89AD720558F}"/>
              </a:ext>
            </a:extLst>
          </p:cNvPr>
          <p:cNvSpPr txBox="1"/>
          <p:nvPr/>
        </p:nvSpPr>
        <p:spPr>
          <a:xfrm>
            <a:off x="1946305" y="5207189"/>
            <a:ext cx="9627192" cy="830997"/>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r>
              <a:rPr lang="en-US" dirty="0"/>
              <a:t>Leukemia &amp; Lymphoma Society Co-Pay Assistance Program</a:t>
            </a:r>
          </a:p>
          <a:p>
            <a:pPr marL="0" marR="0" fontAlgn="base">
              <a:spcBef>
                <a:spcPts val="0"/>
              </a:spcBef>
              <a:spcAft>
                <a:spcPts val="0"/>
              </a:spcAft>
            </a:pPr>
            <a:r>
              <a:rPr lang="en-US" b="0" dirty="0">
                <a:ea typeface="+mn-ea"/>
              </a:rPr>
              <a:t>Dealing with cancer is hard enough without having to worry about the financial burden. The Co-Pay Assistance Program helps you pay your insurance premiums and meet co-pay obligations. We'll also help you find additional sources of financial help.</a:t>
            </a:r>
          </a:p>
          <a:p>
            <a:r>
              <a:rPr lang="en-US" u="sng" dirty="0">
                <a:solidFill>
                  <a:srgbClr val="0563C1"/>
                </a:solidFill>
                <a:ea typeface="+mn-ea"/>
                <a:hlinkClick r:id="rId5">
                  <a:extLst>
                    <a:ext uri="{A12FA001-AC4F-418D-AE19-62706E023703}">
                      <ahyp:hlinkClr xmlns:ahyp="http://schemas.microsoft.com/office/drawing/2018/hyperlinkcolor" val="tx"/>
                    </a:ext>
                  </a:extLst>
                </a:hlinkClick>
              </a:rPr>
              <a:t>https://www.lls.org/lopln</a:t>
            </a:r>
            <a:r>
              <a:rPr lang="en-US" u="sng" dirty="0">
                <a:solidFill>
                  <a:srgbClr val="0563C1"/>
                </a:solidFill>
                <a:ea typeface="+mn-ea"/>
              </a:rPr>
              <a:t> </a:t>
            </a:r>
          </a:p>
        </p:txBody>
      </p:sp>
      <p:pic>
        <p:nvPicPr>
          <p:cNvPr id="4" name="Picture 3" descr="Logo, company name&#10;&#10;Description automatically generated">
            <a:extLst>
              <a:ext uri="{FF2B5EF4-FFF2-40B4-BE49-F238E27FC236}">
                <a16:creationId xmlns:a16="http://schemas.microsoft.com/office/drawing/2014/main" id="{D441CE9A-51EB-AC72-0B79-7853E8B5230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8935" y="289992"/>
            <a:ext cx="1281113" cy="1275419"/>
          </a:xfrm>
          <a:prstGeom prst="rect">
            <a:avLst/>
          </a:prstGeom>
        </p:spPr>
      </p:pic>
      <p:pic>
        <p:nvPicPr>
          <p:cNvPr id="6" name="Picture 5" descr="Text&#10;&#10;Description automatically generated">
            <a:extLst>
              <a:ext uri="{FF2B5EF4-FFF2-40B4-BE49-F238E27FC236}">
                <a16:creationId xmlns:a16="http://schemas.microsoft.com/office/drawing/2014/main" id="{D9772055-4FC6-1665-3B7F-7D244966BDD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5053" y="1660661"/>
            <a:ext cx="1384995" cy="1384995"/>
          </a:xfrm>
          <a:prstGeom prst="rect">
            <a:avLst/>
          </a:prstGeom>
        </p:spPr>
      </p:pic>
      <p:pic>
        <p:nvPicPr>
          <p:cNvPr id="11" name="Picture 10" descr="Logo, company name&#10;&#10;Description automatically generated">
            <a:extLst>
              <a:ext uri="{FF2B5EF4-FFF2-40B4-BE49-F238E27FC236}">
                <a16:creationId xmlns:a16="http://schemas.microsoft.com/office/drawing/2014/main" id="{650EB908-51F1-4109-89B1-5109F0AD622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8935" y="3617087"/>
            <a:ext cx="1275420" cy="1275420"/>
          </a:xfrm>
          <a:prstGeom prst="rect">
            <a:avLst/>
          </a:prstGeom>
        </p:spPr>
      </p:pic>
      <p:pic>
        <p:nvPicPr>
          <p:cNvPr id="16" name="Picture 15" descr="Text&#10;&#10;Description automatically generated with medium confidence">
            <a:extLst>
              <a:ext uri="{FF2B5EF4-FFF2-40B4-BE49-F238E27FC236}">
                <a16:creationId xmlns:a16="http://schemas.microsoft.com/office/drawing/2014/main" id="{C23AB377-57E3-C20F-1B30-65DF8A7A35E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55053" y="5197339"/>
            <a:ext cx="1455472" cy="854052"/>
          </a:xfrm>
          <a:prstGeom prst="rect">
            <a:avLst/>
          </a:prstGeom>
        </p:spPr>
      </p:pic>
    </p:spTree>
    <p:extLst>
      <p:ext uri="{BB962C8B-B14F-4D97-AF65-F5344CB8AC3E}">
        <p14:creationId xmlns:p14="http://schemas.microsoft.com/office/powerpoint/2010/main" val="2924204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Text&#10;&#10;Description automatically generated with medium confidence">
            <a:extLst>
              <a:ext uri="{FF2B5EF4-FFF2-40B4-BE49-F238E27FC236}">
                <a16:creationId xmlns:a16="http://schemas.microsoft.com/office/drawing/2014/main" id="{36DBC841-FC39-CB55-D03B-030C8984EA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207" y="5131950"/>
            <a:ext cx="1681163" cy="1765605"/>
          </a:xfrm>
          <a:prstGeom prst="rect">
            <a:avLst/>
          </a:prstGeom>
        </p:spPr>
      </p:pic>
      <p:sp>
        <p:nvSpPr>
          <p:cNvPr id="7" name="TextBox 6">
            <a:extLst>
              <a:ext uri="{FF2B5EF4-FFF2-40B4-BE49-F238E27FC236}">
                <a16:creationId xmlns:a16="http://schemas.microsoft.com/office/drawing/2014/main" id="{706E39F0-B223-7931-9DD2-CD817CDA848F}"/>
              </a:ext>
            </a:extLst>
          </p:cNvPr>
          <p:cNvSpPr txBox="1"/>
          <p:nvPr/>
        </p:nvSpPr>
        <p:spPr>
          <a:xfrm>
            <a:off x="1935510" y="155465"/>
            <a:ext cx="9627192" cy="1015663"/>
          </a:xfrm>
          <a:prstGeom prst="rect">
            <a:avLst/>
          </a:prstGeom>
          <a:noFill/>
        </p:spPr>
        <p:txBody>
          <a:bodyPr wrap="square" rtlCol="0">
            <a:spAutoFit/>
          </a:bodyPr>
          <a:lstStyle/>
          <a:p>
            <a:pPr fontAlgn="base"/>
            <a:r>
              <a:rPr lang="en-US" sz="1200" b="1" dirty="0">
                <a:latin typeface="Calibri" panose="020F0502020204030204" pitchFamily="34" charset="0"/>
                <a:cs typeface="Times New Roman" panose="02020603050405020304" pitchFamily="18" charset="0"/>
              </a:rPr>
              <a:t>Metro Area Youth Foundation</a:t>
            </a:r>
          </a:p>
          <a:p>
            <a:pPr fontAlgn="base"/>
            <a:r>
              <a:rPr lang="en-US" sz="1200" dirty="0">
                <a:latin typeface="Calibri" panose="020F0502020204030204" pitchFamily="34" charset="0"/>
                <a:cs typeface="Times New Roman" panose="02020603050405020304" pitchFamily="18" charset="0"/>
              </a:rPr>
              <a:t>The Metro Area Youth Foundation, Inc. is a corporation formed by the Omaha, Nebraska area Optimist Clubs., here to provide financial assistance to families with children experiencing cancer. Our goals: Provide financial and other support to children receiving treatment for cancer. Assist families and care partners of pediatric cancer patients. Assist healthcare providers and camps serving children with cancer.</a:t>
            </a:r>
          </a:p>
          <a:p>
            <a:pPr marL="0" marR="0" fontAlgn="base">
              <a:spcBef>
                <a:spcPts val="0"/>
              </a:spcBef>
              <a:spcAft>
                <a:spcPts val="0"/>
              </a:spcAft>
            </a:pPr>
            <a:r>
              <a:rPr lang="en-US" sz="1200" u="sng" dirty="0">
                <a:solidFill>
                  <a:srgbClr val="0563C1"/>
                </a:solidFill>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https://www.summerbashforccc.org/</a:t>
            </a:r>
            <a:r>
              <a:rPr lang="en-US" sz="1200" u="sng" dirty="0">
                <a:solidFill>
                  <a:srgbClr val="0563C1"/>
                </a:solidFill>
                <a:latin typeface="Calibri" panose="020F0502020204030204" pitchFamily="34" charset="0"/>
                <a:cs typeface="Times New Roman" panose="02020603050405020304" pitchFamily="18" charset="0"/>
              </a:rPr>
              <a:t>  </a:t>
            </a:r>
          </a:p>
        </p:txBody>
      </p:sp>
      <p:sp>
        <p:nvSpPr>
          <p:cNvPr id="13" name="TextBox 12">
            <a:extLst>
              <a:ext uri="{FF2B5EF4-FFF2-40B4-BE49-F238E27FC236}">
                <a16:creationId xmlns:a16="http://schemas.microsoft.com/office/drawing/2014/main" id="{BE9BF479-E66B-8B09-EED2-06828EC14765}"/>
              </a:ext>
            </a:extLst>
          </p:cNvPr>
          <p:cNvSpPr txBox="1"/>
          <p:nvPr/>
        </p:nvSpPr>
        <p:spPr>
          <a:xfrm>
            <a:off x="1946305" y="1551443"/>
            <a:ext cx="9627192" cy="646331"/>
          </a:xfrm>
          <a:prstGeom prst="rect">
            <a:avLst/>
          </a:prstGeom>
          <a:noFill/>
        </p:spPr>
        <p:txBody>
          <a:bodyPr wrap="square" rtlCol="0">
            <a:spAutoFit/>
          </a:bodyPr>
          <a:lstStyle/>
          <a:p>
            <a:pPr marR="0" fontAlgn="base">
              <a:spcBef>
                <a:spcPts val="0"/>
              </a:spcBef>
              <a:spcAft>
                <a:spcPts val="0"/>
              </a:spcAft>
            </a:pPr>
            <a:r>
              <a:rPr lang="en-US" sz="1200" b="1" dirty="0">
                <a:latin typeface="Calibri" panose="020F0502020204030204" pitchFamily="34" charset="0"/>
                <a:cs typeface="Times New Roman" panose="02020603050405020304" pitchFamily="18" charset="0"/>
              </a:rPr>
              <a:t>Mission 4 Maureen</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Mission4Maureen provides financial assistance to families who are burdened by the staggering cost of brain cancer treatment.</a:t>
            </a:r>
          </a:p>
          <a:p>
            <a:pPr fontAlgn="base"/>
            <a:r>
              <a:rPr lang="en-US" sz="1200" u="sng" dirty="0">
                <a:solidFill>
                  <a:srgbClr val="0563C1"/>
                </a:solidFill>
                <a:latin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https://mission4maureen.org/about/</a:t>
            </a:r>
            <a:r>
              <a:rPr lang="en-US" sz="1200" u="sng" dirty="0">
                <a:solidFill>
                  <a:srgbClr val="0563C1"/>
                </a:solidFill>
                <a:latin typeface="Calibri" panose="020F0502020204030204" pitchFamily="34" charset="0"/>
                <a:cs typeface="Times New Roman" panose="02020603050405020304" pitchFamily="18" charset="0"/>
              </a:rPr>
              <a:t> </a:t>
            </a:r>
          </a:p>
        </p:txBody>
      </p:sp>
      <p:sp>
        <p:nvSpPr>
          <p:cNvPr id="21" name="TextBox 20">
            <a:extLst>
              <a:ext uri="{FF2B5EF4-FFF2-40B4-BE49-F238E27FC236}">
                <a16:creationId xmlns:a16="http://schemas.microsoft.com/office/drawing/2014/main" id="{3F4A2969-9CA5-7DF9-FB3B-D89AD720558F}"/>
              </a:ext>
            </a:extLst>
          </p:cNvPr>
          <p:cNvSpPr txBox="1"/>
          <p:nvPr/>
        </p:nvSpPr>
        <p:spPr>
          <a:xfrm>
            <a:off x="1946305" y="4545354"/>
            <a:ext cx="9627192" cy="674031"/>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pPr fontAlgn="base">
              <a:lnSpc>
                <a:spcPct val="115000"/>
              </a:lnSpc>
            </a:pPr>
            <a:r>
              <a:rPr lang="en-US" dirty="0">
                <a:ea typeface="+mn-ea"/>
              </a:rPr>
              <a:t>Night of Hope Foundation – Sidney and Cheyenne Counties, NE</a:t>
            </a:r>
          </a:p>
          <a:p>
            <a:pPr marL="0" marR="0" fontAlgn="base">
              <a:spcBef>
                <a:spcPts val="0"/>
              </a:spcBef>
              <a:spcAft>
                <a:spcPts val="0"/>
              </a:spcAft>
            </a:pPr>
            <a:r>
              <a:rPr lang="en-US" b="0" dirty="0">
                <a:ea typeface="+mn-ea"/>
              </a:rPr>
              <a:t>Vouchers for fuel, food and lodging, student scholarships, annual donation to Team Jack or Eppley Cancer Center, support retreats and luncheons.</a:t>
            </a:r>
          </a:p>
          <a:p>
            <a:r>
              <a:rPr lang="en-US" b="0" u="sng" dirty="0">
                <a:solidFill>
                  <a:srgbClr val="0563C1"/>
                </a:solidFill>
                <a:ea typeface="+mn-ea"/>
                <a:hlinkClick r:id="rId5">
                  <a:extLst>
                    <a:ext uri="{A12FA001-AC4F-418D-AE19-62706E023703}">
                      <ahyp:hlinkClr xmlns:ahyp="http://schemas.microsoft.com/office/drawing/2018/hyperlinkcolor" val="tx"/>
                    </a:ext>
                  </a:extLst>
                </a:hlinkClick>
              </a:rPr>
              <a:t>http://www.nightofhope.com/index.html</a:t>
            </a:r>
            <a:r>
              <a:rPr lang="en-US" b="0" u="sng" dirty="0">
                <a:solidFill>
                  <a:srgbClr val="0563C1"/>
                </a:solidFill>
                <a:ea typeface="+mn-ea"/>
              </a:rPr>
              <a:t> </a:t>
            </a:r>
          </a:p>
        </p:txBody>
      </p:sp>
      <p:pic>
        <p:nvPicPr>
          <p:cNvPr id="3" name="Picture 2" descr="A picture containing logo&#10;&#10;Description automatically generated">
            <a:extLst>
              <a:ext uri="{FF2B5EF4-FFF2-40B4-BE49-F238E27FC236}">
                <a16:creationId xmlns:a16="http://schemas.microsoft.com/office/drawing/2014/main" id="{ED7722E7-48E0-FF82-5B63-BBB04810ED4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5053" y="230146"/>
            <a:ext cx="1586477" cy="866300"/>
          </a:xfrm>
          <a:prstGeom prst="rect">
            <a:avLst/>
          </a:prstGeom>
        </p:spPr>
      </p:pic>
      <p:pic>
        <p:nvPicPr>
          <p:cNvPr id="8" name="Picture 7" descr="Logo, company name&#10;&#10;Description automatically generated">
            <a:extLst>
              <a:ext uri="{FF2B5EF4-FFF2-40B4-BE49-F238E27FC236}">
                <a16:creationId xmlns:a16="http://schemas.microsoft.com/office/drawing/2014/main" id="{2F054D2B-93AB-3797-BE75-E1A59104F84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5053" y="1446819"/>
            <a:ext cx="1164172" cy="1164172"/>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041007EE-5406-F46A-0617-57E0B7AC94F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4858" y="3093076"/>
            <a:ext cx="1775862" cy="925047"/>
          </a:xfrm>
          <a:prstGeom prst="rect">
            <a:avLst/>
          </a:prstGeom>
        </p:spPr>
      </p:pic>
      <p:sp>
        <p:nvSpPr>
          <p:cNvPr id="15" name="TextBox 14">
            <a:extLst>
              <a:ext uri="{FF2B5EF4-FFF2-40B4-BE49-F238E27FC236}">
                <a16:creationId xmlns:a16="http://schemas.microsoft.com/office/drawing/2014/main" id="{7CC3F84F-92C0-A0E0-0B8E-29175775C927}"/>
              </a:ext>
            </a:extLst>
          </p:cNvPr>
          <p:cNvSpPr txBox="1"/>
          <p:nvPr/>
        </p:nvSpPr>
        <p:spPr>
          <a:xfrm>
            <a:off x="1946305" y="2996134"/>
            <a:ext cx="9627192" cy="1412694"/>
          </a:xfrm>
          <a:prstGeom prst="rect">
            <a:avLst/>
          </a:prstGeom>
          <a:noFill/>
        </p:spPr>
        <p:txBody>
          <a:bodyPr wrap="square" rtlCol="0">
            <a:spAutoFit/>
          </a:bodyPr>
          <a:lstStyle/>
          <a:p>
            <a:pPr marL="0" marR="0">
              <a:lnSpc>
                <a:spcPct val="115000"/>
              </a:lnSpc>
              <a:spcBef>
                <a:spcPts val="0"/>
              </a:spcBef>
              <a:spcAft>
                <a:spcPts val="0"/>
              </a:spcAft>
            </a:pPr>
            <a:r>
              <a:rPr lang="en-US" sz="1200" b="1" dirty="0">
                <a:latin typeface="Calibri" panose="020F0502020204030204" pitchFamily="34" charset="0"/>
                <a:cs typeface="Times New Roman" panose="02020603050405020304" pitchFamily="18" charset="0"/>
              </a:rPr>
              <a:t>The National Children’s Cancer Society</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Our Family Support Program helps ease the emotional strain a childhood cancer diagnosis takes on families by providing a case manager who stands by a family’s side throughout their journey. NCCS case managers are trained in providing practical and emotional support to parents and caregivers. These dedicated individuals offer support during difficult times, educate parents and caregivers on how to best advocate for their child and provide referrals when needed.</a:t>
            </a:r>
          </a:p>
          <a:p>
            <a:pPr fontAlgn="base"/>
            <a:r>
              <a:rPr lang="en-US" sz="1200" u="sng" dirty="0">
                <a:solidFill>
                  <a:srgbClr val="0563C1"/>
                </a:solidFill>
                <a:latin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https://thenccs.org/support-during-treatment/</a:t>
            </a:r>
            <a:r>
              <a:rPr lang="en-US" sz="1200" u="sng" dirty="0">
                <a:solidFill>
                  <a:srgbClr val="0563C1"/>
                </a:solidFill>
                <a:latin typeface="Calibri" panose="020F0502020204030204" pitchFamily="34" charset="0"/>
                <a:cs typeface="Times New Roman" panose="02020603050405020304" pitchFamily="18" charset="0"/>
              </a:rPr>
              <a:t> </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 </a:t>
            </a:r>
          </a:p>
        </p:txBody>
      </p:sp>
      <p:pic>
        <p:nvPicPr>
          <p:cNvPr id="10" name="Picture 9" descr="Logo&#10;&#10;Description automatically generated">
            <a:extLst>
              <a:ext uri="{FF2B5EF4-FFF2-40B4-BE49-F238E27FC236}">
                <a16:creationId xmlns:a16="http://schemas.microsoft.com/office/drawing/2014/main" id="{1E7884DC-692A-BBE2-B750-1908B129D72E}"/>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66712" y="4439102"/>
            <a:ext cx="1052513" cy="1052513"/>
          </a:xfrm>
          <a:prstGeom prst="rect">
            <a:avLst/>
          </a:prstGeom>
        </p:spPr>
      </p:pic>
      <p:sp>
        <p:nvSpPr>
          <p:cNvPr id="19" name="TextBox 18">
            <a:extLst>
              <a:ext uri="{FF2B5EF4-FFF2-40B4-BE49-F238E27FC236}">
                <a16:creationId xmlns:a16="http://schemas.microsoft.com/office/drawing/2014/main" id="{9C77CEA2-990D-C281-C400-D4B8EF1C25E3}"/>
              </a:ext>
            </a:extLst>
          </p:cNvPr>
          <p:cNvSpPr txBox="1"/>
          <p:nvPr/>
        </p:nvSpPr>
        <p:spPr>
          <a:xfrm>
            <a:off x="1946305" y="5686872"/>
            <a:ext cx="9627192" cy="1015663"/>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pPr marL="0" marR="0" fontAlgn="base">
              <a:spcBef>
                <a:spcPts val="0"/>
              </a:spcBef>
              <a:spcAft>
                <a:spcPts val="0"/>
              </a:spcAft>
            </a:pPr>
            <a:r>
              <a:rPr lang="en-US" dirty="0">
                <a:ea typeface="+mn-ea"/>
              </a:rPr>
              <a:t>Pediatric Cancer Action Network</a:t>
            </a:r>
          </a:p>
          <a:p>
            <a:pPr marL="0" marR="0" fontAlgn="base">
              <a:spcBef>
                <a:spcPts val="0"/>
              </a:spcBef>
              <a:spcAft>
                <a:spcPts val="0"/>
              </a:spcAft>
            </a:pPr>
            <a:r>
              <a:rPr lang="en-US" b="0" dirty="0">
                <a:ea typeface="+mn-ea"/>
              </a:rPr>
              <a:t>Our mission is to reduce the financial burden placed on families diagnosed with pediatric cancer and to advocate for a cure through awareness, education and action. With your help we can make a difference. Our website furthers our mission by providing ways for you to learn more and get involved. Thanks for visiting. Your support is appreciated.</a:t>
            </a:r>
          </a:p>
          <a:p>
            <a:r>
              <a:rPr lang="en-US" b="0" u="sng" dirty="0">
                <a:solidFill>
                  <a:srgbClr val="0563C1"/>
                </a:solidFill>
                <a:ea typeface="+mn-ea"/>
                <a:hlinkClick r:id="rId11">
                  <a:extLst>
                    <a:ext uri="{A12FA001-AC4F-418D-AE19-62706E023703}">
                      <ahyp:hlinkClr xmlns:ahyp="http://schemas.microsoft.com/office/drawing/2018/hyperlinkcolor" val="tx"/>
                    </a:ext>
                  </a:extLst>
                </a:hlinkClick>
              </a:rPr>
              <a:t>https://www.pcanaction.org/</a:t>
            </a:r>
            <a:r>
              <a:rPr lang="en-US" b="0" u="sng" dirty="0">
                <a:solidFill>
                  <a:srgbClr val="0563C1"/>
                </a:solidFill>
                <a:ea typeface="+mn-ea"/>
              </a:rPr>
              <a:t> </a:t>
            </a:r>
          </a:p>
        </p:txBody>
      </p:sp>
    </p:spTree>
    <p:extLst>
      <p:ext uri="{BB962C8B-B14F-4D97-AF65-F5344CB8AC3E}">
        <p14:creationId xmlns:p14="http://schemas.microsoft.com/office/powerpoint/2010/main" val="1694290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06E39F0-B223-7931-9DD2-CD817CDA848F}"/>
              </a:ext>
            </a:extLst>
          </p:cNvPr>
          <p:cNvSpPr txBox="1"/>
          <p:nvPr/>
        </p:nvSpPr>
        <p:spPr>
          <a:xfrm>
            <a:off x="1935510" y="155465"/>
            <a:ext cx="9627192" cy="646331"/>
          </a:xfrm>
          <a:prstGeom prst="rect">
            <a:avLst/>
          </a:prstGeom>
          <a:noFill/>
        </p:spPr>
        <p:txBody>
          <a:bodyPr wrap="square" rtlCol="0">
            <a:spAutoFit/>
          </a:bodyPr>
          <a:lstStyle/>
          <a:p>
            <a:pPr fontAlgn="base"/>
            <a:r>
              <a:rPr lang="en-US" sz="1200" b="1" dirty="0">
                <a:latin typeface="Calibri" panose="020F0502020204030204" pitchFamily="34" charset="0"/>
                <a:cs typeface="Times New Roman" panose="02020603050405020304" pitchFamily="18" charset="0"/>
              </a:rPr>
              <a:t>Pinky Swear Foundation</a:t>
            </a:r>
          </a:p>
          <a:p>
            <a:pPr fontAlgn="base"/>
            <a:r>
              <a:rPr lang="en-US" sz="1200" dirty="0">
                <a:latin typeface="Calibri" panose="020F0502020204030204" pitchFamily="34" charset="0"/>
                <a:cs typeface="Times New Roman" panose="02020603050405020304" pitchFamily="18" charset="0"/>
              </a:rPr>
              <a:t>Financial assistance for families of children with cancer to help with rent, mortgages, car payments and car repairs, groceries, gas, childcare and more.</a:t>
            </a:r>
          </a:p>
          <a:p>
            <a:pPr marL="0" marR="0" fontAlgn="base">
              <a:spcBef>
                <a:spcPts val="0"/>
              </a:spcBef>
              <a:spcAft>
                <a:spcPts val="0"/>
              </a:spcAft>
            </a:pPr>
            <a:r>
              <a:rPr lang="en-US" sz="1200" u="sng" dirty="0">
                <a:solidFill>
                  <a:srgbClr val="0563C1"/>
                </a:solidFill>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https://pinkyswear.org/</a:t>
            </a:r>
            <a:r>
              <a:rPr lang="en-US" sz="1200" u="sng" dirty="0">
                <a:solidFill>
                  <a:srgbClr val="0563C1"/>
                </a:solidFill>
                <a:latin typeface="Calibri" panose="020F0502020204030204" pitchFamily="34" charset="0"/>
                <a:cs typeface="Times New Roman" panose="02020603050405020304" pitchFamily="18" charset="0"/>
              </a:rPr>
              <a:t> </a:t>
            </a:r>
          </a:p>
        </p:txBody>
      </p:sp>
      <p:sp>
        <p:nvSpPr>
          <p:cNvPr id="13" name="TextBox 12">
            <a:extLst>
              <a:ext uri="{FF2B5EF4-FFF2-40B4-BE49-F238E27FC236}">
                <a16:creationId xmlns:a16="http://schemas.microsoft.com/office/drawing/2014/main" id="{BE9BF479-E66B-8B09-EED2-06828EC14765}"/>
              </a:ext>
            </a:extLst>
          </p:cNvPr>
          <p:cNvSpPr txBox="1"/>
          <p:nvPr/>
        </p:nvSpPr>
        <p:spPr>
          <a:xfrm>
            <a:off x="1946305" y="1236329"/>
            <a:ext cx="9627192" cy="1200329"/>
          </a:xfrm>
          <a:prstGeom prst="rect">
            <a:avLst/>
          </a:prstGeom>
          <a:noFill/>
        </p:spPr>
        <p:txBody>
          <a:bodyPr wrap="square" rtlCol="0">
            <a:spAutoFit/>
          </a:bodyPr>
          <a:lstStyle/>
          <a:p>
            <a:pPr marL="0" marR="0" fontAlgn="base">
              <a:spcBef>
                <a:spcPts val="0"/>
              </a:spcBef>
              <a:spcAft>
                <a:spcPts val="0"/>
              </a:spcAft>
            </a:pPr>
            <a:r>
              <a:rPr lang="en-US" sz="1200" b="1" dirty="0">
                <a:latin typeface="Calibri" panose="020F0502020204030204" pitchFamily="34" charset="0"/>
                <a:cs typeface="Times New Roman" panose="02020603050405020304" pitchFamily="18" charset="0"/>
              </a:rPr>
              <a:t>Scare Away Cancer</a:t>
            </a:r>
          </a:p>
          <a:p>
            <a:pPr fontAlgn="base"/>
            <a:r>
              <a:rPr lang="en-US" sz="1200" dirty="0">
                <a:latin typeface="Calibri" panose="020F0502020204030204" pitchFamily="34" charset="0"/>
                <a:cs typeface="Times New Roman" panose="02020603050405020304" pitchFamily="18" charset="0"/>
              </a:rPr>
              <a:t>Scare Away Cancer is a 501(c)(3) nonprofit organization. What makes our structure even more unique is it's operated 100% by volunteers! That's right, the "staff" are all volunteers from </a:t>
            </a:r>
            <a:r>
              <a:rPr lang="en-US" sz="1200" dirty="0">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MCL Construction </a:t>
            </a:r>
            <a:r>
              <a:rPr lang="en-US" sz="1200" dirty="0">
                <a:latin typeface="Calibri" panose="020F0502020204030204" pitchFamily="34" charset="0"/>
                <a:cs typeface="Times New Roman" panose="02020603050405020304" pitchFamily="18" charset="0"/>
              </a:rPr>
              <a:t>and others in the community. Our collaborative group is in charge of sponsorships, decorations, entertainment, and so much more. A selfless act of giving without expecting anything in return. Our motto: Have Fun, Make a Difference, and The Money Stays Here. It's important to us that the funds donated stay in our community where it can make an immediate impact.</a:t>
            </a:r>
          </a:p>
          <a:p>
            <a:pPr marL="0" marR="0" fontAlgn="base">
              <a:spcBef>
                <a:spcPts val="0"/>
              </a:spcBef>
              <a:spcAft>
                <a:spcPts val="0"/>
              </a:spcAft>
            </a:pPr>
            <a:r>
              <a:rPr lang="en-US" sz="1200" u="sng" dirty="0">
                <a:solidFill>
                  <a:srgbClr val="0563C1"/>
                </a:solidFill>
                <a:latin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https://www.scareawaycancer.org/</a:t>
            </a:r>
            <a:r>
              <a:rPr lang="en-US" sz="1200" u="sng" dirty="0">
                <a:solidFill>
                  <a:srgbClr val="0563C1"/>
                </a:solidFill>
                <a:latin typeface="Calibri" panose="020F0502020204030204" pitchFamily="34" charset="0"/>
                <a:cs typeface="Times New Roman" panose="02020603050405020304" pitchFamily="18" charset="0"/>
              </a:rPr>
              <a:t> </a:t>
            </a:r>
          </a:p>
        </p:txBody>
      </p:sp>
      <p:sp>
        <p:nvSpPr>
          <p:cNvPr id="21" name="TextBox 20">
            <a:extLst>
              <a:ext uri="{FF2B5EF4-FFF2-40B4-BE49-F238E27FC236}">
                <a16:creationId xmlns:a16="http://schemas.microsoft.com/office/drawing/2014/main" id="{3F4A2969-9CA5-7DF9-FB3B-D89AD720558F}"/>
              </a:ext>
            </a:extLst>
          </p:cNvPr>
          <p:cNvSpPr txBox="1"/>
          <p:nvPr/>
        </p:nvSpPr>
        <p:spPr>
          <a:xfrm>
            <a:off x="1946305" y="3904252"/>
            <a:ext cx="9627192" cy="830997"/>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pPr marL="0" marR="0" fontAlgn="base">
              <a:spcBef>
                <a:spcPts val="0"/>
              </a:spcBef>
              <a:spcAft>
                <a:spcPts val="0"/>
              </a:spcAft>
            </a:pPr>
            <a:r>
              <a:rPr lang="en-US" dirty="0">
                <a:ea typeface="+mn-ea"/>
              </a:rPr>
              <a:t>United Healthcare Children’s Foundation</a:t>
            </a:r>
          </a:p>
          <a:p>
            <a:pPr marL="0" marR="0" fontAlgn="base">
              <a:spcBef>
                <a:spcPts val="0"/>
              </a:spcBef>
              <a:spcAft>
                <a:spcPts val="0"/>
              </a:spcAft>
            </a:pPr>
            <a:r>
              <a:rPr lang="en-US" b="0" dirty="0">
                <a:ea typeface="+mn-ea"/>
              </a:rPr>
              <a:t>We're dedicated to improving the lives of children and their families by providing health care grants for kids. Through these grants, kids can get the care they need. We invite you to become part of UHCCF's legacy.</a:t>
            </a:r>
          </a:p>
          <a:p>
            <a:r>
              <a:rPr lang="en-US" u="sng" dirty="0">
                <a:solidFill>
                  <a:srgbClr val="0563C1"/>
                </a:solidFill>
                <a:ea typeface="+mn-ea"/>
                <a:hlinkClick r:id="rId5">
                  <a:extLst>
                    <a:ext uri="{A12FA001-AC4F-418D-AE19-62706E023703}">
                      <ahyp:hlinkClr xmlns:ahyp="http://schemas.microsoft.com/office/drawing/2018/hyperlinkcolor" val="tx"/>
                    </a:ext>
                  </a:extLst>
                </a:hlinkClick>
              </a:rPr>
              <a:t>https://www.uhccf.org/</a:t>
            </a:r>
            <a:r>
              <a:rPr lang="en-US" u="sng" dirty="0">
                <a:solidFill>
                  <a:srgbClr val="0563C1"/>
                </a:solidFill>
                <a:ea typeface="+mn-ea"/>
              </a:rPr>
              <a:t>  </a:t>
            </a:r>
          </a:p>
        </p:txBody>
      </p:sp>
      <p:sp>
        <p:nvSpPr>
          <p:cNvPr id="15" name="TextBox 14">
            <a:extLst>
              <a:ext uri="{FF2B5EF4-FFF2-40B4-BE49-F238E27FC236}">
                <a16:creationId xmlns:a16="http://schemas.microsoft.com/office/drawing/2014/main" id="{7CC3F84F-92C0-A0E0-0B8E-29175775C927}"/>
              </a:ext>
            </a:extLst>
          </p:cNvPr>
          <p:cNvSpPr txBox="1"/>
          <p:nvPr/>
        </p:nvSpPr>
        <p:spPr>
          <a:xfrm>
            <a:off x="1935510" y="2788116"/>
            <a:ext cx="9627192" cy="1015663"/>
          </a:xfrm>
          <a:prstGeom prst="rect">
            <a:avLst/>
          </a:prstGeom>
          <a:noFill/>
        </p:spPr>
        <p:txBody>
          <a:bodyPr wrap="square" rtlCol="0">
            <a:spAutoFit/>
          </a:bodyPr>
          <a:lstStyle/>
          <a:p>
            <a:pPr fontAlgn="base"/>
            <a:r>
              <a:rPr lang="en-US" sz="1200" b="1" dirty="0">
                <a:latin typeface="Calibri" panose="020F0502020204030204" pitchFamily="34" charset="0"/>
                <a:cs typeface="Times New Roman" panose="02020603050405020304" pitchFamily="18" charset="0"/>
              </a:rPr>
              <a:t>Students Together Against Cancer – UNL and UNO</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It is the mission of Students Together Against Cancer: To provide emotional and financial assistance to local cancer patients. To provide students with practical opportunities to develop skills in their areas of interest. To assist other cancer-related organizations and initiatives.</a:t>
            </a:r>
          </a:p>
          <a:p>
            <a:pPr marL="0" marR="0" fontAlgn="base">
              <a:spcBef>
                <a:spcPts val="0"/>
              </a:spcBef>
              <a:spcAft>
                <a:spcPts val="0"/>
              </a:spcAft>
            </a:pPr>
            <a:r>
              <a:rPr lang="en-US" sz="1200" u="sng" dirty="0">
                <a:solidFill>
                  <a:srgbClr val="0563C1"/>
                </a:solidFill>
                <a:latin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https://teamstac.org/</a:t>
            </a:r>
            <a:r>
              <a:rPr lang="en-US" sz="1200" u="sng" dirty="0">
                <a:solidFill>
                  <a:srgbClr val="0563C1"/>
                </a:solidFill>
                <a:latin typeface="Calibri" panose="020F0502020204030204" pitchFamily="34" charset="0"/>
                <a:cs typeface="Times New Roman" panose="02020603050405020304" pitchFamily="18" charset="0"/>
              </a:rPr>
              <a:t> </a:t>
            </a:r>
          </a:p>
          <a:p>
            <a:pPr marL="0" marR="0" fontAlgn="base">
              <a:spcBef>
                <a:spcPts val="0"/>
              </a:spcBef>
              <a:spcAft>
                <a:spcPts val="0"/>
              </a:spcAft>
            </a:pPr>
            <a:endParaRPr lang="en-US" sz="1200" dirty="0">
              <a:latin typeface="Calibri" panose="020F0502020204030204" pitchFamily="34" charset="0"/>
              <a:cs typeface="Times New Roman" panose="02020603050405020304" pitchFamily="18" charset="0"/>
            </a:endParaRPr>
          </a:p>
        </p:txBody>
      </p:sp>
      <p:pic>
        <p:nvPicPr>
          <p:cNvPr id="4" name="Picture 3" descr="Logo, company name&#10;&#10;Description automatically generated">
            <a:extLst>
              <a:ext uri="{FF2B5EF4-FFF2-40B4-BE49-F238E27FC236}">
                <a16:creationId xmlns:a16="http://schemas.microsoft.com/office/drawing/2014/main" id="{CC921A89-F8FA-3E33-5291-141BF8873D3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9208" y="-175868"/>
            <a:ext cx="1412197" cy="1412197"/>
          </a:xfrm>
          <a:prstGeom prst="rect">
            <a:avLst/>
          </a:prstGeom>
        </p:spPr>
      </p:pic>
      <p:pic>
        <p:nvPicPr>
          <p:cNvPr id="6" name="Picture 5" descr="A picture containing text, clipart&#10;&#10;Description automatically generated">
            <a:extLst>
              <a:ext uri="{FF2B5EF4-FFF2-40B4-BE49-F238E27FC236}">
                <a16:creationId xmlns:a16="http://schemas.microsoft.com/office/drawing/2014/main" id="{31381042-B48E-197B-5C94-5CA9357003E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42207" y="1236329"/>
            <a:ext cx="1470428" cy="936227"/>
          </a:xfrm>
          <a:prstGeom prst="rect">
            <a:avLst/>
          </a:prstGeom>
        </p:spPr>
      </p:pic>
      <p:pic>
        <p:nvPicPr>
          <p:cNvPr id="11" name="Picture 10" descr="A picture containing text&#10;&#10;Description automatically generated">
            <a:extLst>
              <a:ext uri="{FF2B5EF4-FFF2-40B4-BE49-F238E27FC236}">
                <a16:creationId xmlns:a16="http://schemas.microsoft.com/office/drawing/2014/main" id="{9B0AA065-588C-1571-AA97-4D282511E94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71605" y="2788116"/>
            <a:ext cx="1085720" cy="813242"/>
          </a:xfrm>
          <a:prstGeom prst="rect">
            <a:avLst/>
          </a:prstGeom>
        </p:spPr>
      </p:pic>
      <p:pic>
        <p:nvPicPr>
          <p:cNvPr id="16" name="Picture 15" descr="Logo&#10;&#10;Description automatically generated with medium confidence">
            <a:extLst>
              <a:ext uri="{FF2B5EF4-FFF2-40B4-BE49-F238E27FC236}">
                <a16:creationId xmlns:a16="http://schemas.microsoft.com/office/drawing/2014/main" id="{96622C72-FDB0-5226-4002-A822330E726E}"/>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42207" y="3869487"/>
            <a:ext cx="1728788" cy="900526"/>
          </a:xfrm>
          <a:prstGeom prst="rect">
            <a:avLst/>
          </a:prstGeom>
        </p:spPr>
      </p:pic>
      <p:pic>
        <p:nvPicPr>
          <p:cNvPr id="20" name="Picture 19" descr="Logo, company name&#10;&#10;Description automatically generated">
            <a:extLst>
              <a:ext uri="{FF2B5EF4-FFF2-40B4-BE49-F238E27FC236}">
                <a16:creationId xmlns:a16="http://schemas.microsoft.com/office/drawing/2014/main" id="{9E533BF6-8F07-B47D-EBBD-AD6C517DAA0A}"/>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93311" y="5043830"/>
            <a:ext cx="1458094" cy="605798"/>
          </a:xfrm>
          <a:prstGeom prst="rect">
            <a:avLst/>
          </a:prstGeom>
        </p:spPr>
      </p:pic>
      <p:sp>
        <p:nvSpPr>
          <p:cNvPr id="22" name="TextBox 21">
            <a:extLst>
              <a:ext uri="{FF2B5EF4-FFF2-40B4-BE49-F238E27FC236}">
                <a16:creationId xmlns:a16="http://schemas.microsoft.com/office/drawing/2014/main" id="{341EEE08-786B-485C-F101-F0E7382B0D39}"/>
              </a:ext>
            </a:extLst>
          </p:cNvPr>
          <p:cNvSpPr txBox="1"/>
          <p:nvPr/>
        </p:nvSpPr>
        <p:spPr>
          <a:xfrm>
            <a:off x="1935510" y="4928876"/>
            <a:ext cx="9627192" cy="830997"/>
          </a:xfrm>
          <a:prstGeom prst="rect">
            <a:avLst/>
          </a:prstGeom>
          <a:noFill/>
        </p:spPr>
        <p:txBody>
          <a:bodyPr wrap="square" rtlCol="0">
            <a:spAutoFit/>
          </a:bodyPr>
          <a:lstStyle/>
          <a:p>
            <a:pPr marL="0" marR="0" fontAlgn="base">
              <a:spcBef>
                <a:spcPts val="0"/>
              </a:spcBef>
              <a:spcAft>
                <a:spcPts val="0"/>
              </a:spcAft>
            </a:pPr>
            <a:r>
              <a:rPr lang="en-US" sz="1200" b="1" dirty="0">
                <a:latin typeface="Calibri" panose="020F0502020204030204" pitchFamily="34" charset="0"/>
                <a:cs typeface="Times New Roman" panose="02020603050405020304" pitchFamily="18" charset="0"/>
              </a:rPr>
              <a:t>Wings of Hope, Council Bluffs, IA</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We provide support and guidance for those with cancer at all stages of their illness, and help families and friends cope with cancer in their lives. We serve patients, survivors, and caregivers in Omaha metro and Southwest Iowa, free of charge.</a:t>
            </a:r>
          </a:p>
          <a:p>
            <a:pPr fontAlgn="base"/>
            <a:r>
              <a:rPr lang="en-US" sz="1200" u="sng" dirty="0">
                <a:solidFill>
                  <a:srgbClr val="0563C1"/>
                </a:solidFill>
                <a:latin typeface="Calibri" panose="020F0502020204030204" pitchFamily="34" charset="0"/>
                <a:cs typeface="Times New Roman" panose="02020603050405020304" pitchFamily="18" charset="0"/>
                <a:hlinkClick r:id="rId12">
                  <a:extLst>
                    <a:ext uri="{A12FA001-AC4F-418D-AE19-62706E023703}">
                      <ahyp:hlinkClr xmlns:ahyp="http://schemas.microsoft.com/office/drawing/2018/hyperlinkcolor" val="tx"/>
                    </a:ext>
                  </a:extLst>
                </a:hlinkClick>
              </a:rPr>
              <a:t>https://wingsofhope.org/</a:t>
            </a:r>
            <a:r>
              <a:rPr lang="en-US" sz="1200" u="sng" dirty="0">
                <a:solidFill>
                  <a:srgbClr val="0563C1"/>
                </a:solidFill>
                <a:latin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9828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E9BF479-E66B-8B09-EED2-06828EC14765}"/>
              </a:ext>
            </a:extLst>
          </p:cNvPr>
          <p:cNvSpPr txBox="1"/>
          <p:nvPr/>
        </p:nvSpPr>
        <p:spPr>
          <a:xfrm>
            <a:off x="1596729" y="555902"/>
            <a:ext cx="9627192" cy="1126462"/>
          </a:xfrm>
          <a:prstGeom prst="rect">
            <a:avLst/>
          </a:prstGeom>
          <a:noFill/>
        </p:spPr>
        <p:txBody>
          <a:bodyPr wrap="square" rtlCol="0">
            <a:spAutoFit/>
          </a:bodyPr>
          <a:lstStyle/>
          <a:p>
            <a:pPr marL="0" marR="0">
              <a:lnSpc>
                <a:spcPct val="115000"/>
              </a:lnSpc>
              <a:spcBef>
                <a:spcPts val="0"/>
              </a:spcBef>
              <a:spcAft>
                <a:spcPts val="0"/>
              </a:spcAft>
            </a:pPr>
            <a:r>
              <a:rPr lang="en-US" sz="1200" b="1" dirty="0">
                <a:latin typeface="Calibri" panose="020F0502020204030204" pitchFamily="34" charset="0"/>
                <a:cs typeface="Times New Roman" panose="02020603050405020304" pitchFamily="18" charset="0"/>
              </a:rPr>
              <a:t>Food Bank of the Heartland</a:t>
            </a:r>
          </a:p>
          <a:p>
            <a:pPr fontAlgn="base">
              <a:lnSpc>
                <a:spcPct val="115000"/>
              </a:lnSpc>
            </a:pPr>
            <a:r>
              <a:rPr lang="en-US" sz="1200" dirty="0">
                <a:latin typeface="Calibri" panose="020F0502020204030204" pitchFamily="34" charset="0"/>
                <a:cs typeface="Times New Roman" panose="02020603050405020304" pitchFamily="18" charset="0"/>
              </a:rPr>
              <a:t>Food Bank for the Heartland is a private 501(c)(3) nonprofit organization in Omaha, Nebraska that acts as a central clearinghouse distributing food to nearly 600 network partners across 77 counties in Nebraska and 16 counties in western Iowa. Food Bank for the Heartland distributed more than 37 million meals in FY 2021, helping thousands of children, families, seniors, veterans, disabled individuals and others in need.</a:t>
            </a:r>
          </a:p>
          <a:p>
            <a:pPr fontAlgn="base"/>
            <a:r>
              <a:rPr lang="en-US" sz="1200" b="1" u="sng" dirty="0">
                <a:solidFill>
                  <a:srgbClr val="0563C1"/>
                </a:solidFill>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https://foodbankheartland.org/</a:t>
            </a:r>
            <a:r>
              <a:rPr lang="en-US" sz="1200" b="1" u="sng" dirty="0">
                <a:solidFill>
                  <a:srgbClr val="0563C1"/>
                </a:solidFill>
                <a:latin typeface="Calibri" panose="020F0502020204030204" pitchFamily="34" charset="0"/>
                <a:cs typeface="Times New Roman" panose="02020603050405020304" pitchFamily="18" charset="0"/>
              </a:rPr>
              <a:t> </a:t>
            </a:r>
          </a:p>
        </p:txBody>
      </p:sp>
      <p:sp>
        <p:nvSpPr>
          <p:cNvPr id="15" name="TextBox 14">
            <a:extLst>
              <a:ext uri="{FF2B5EF4-FFF2-40B4-BE49-F238E27FC236}">
                <a16:creationId xmlns:a16="http://schemas.microsoft.com/office/drawing/2014/main" id="{F34096C0-FC75-F017-97EC-1E26F53BDE81}"/>
              </a:ext>
            </a:extLst>
          </p:cNvPr>
          <p:cNvSpPr txBox="1"/>
          <p:nvPr/>
        </p:nvSpPr>
        <p:spPr>
          <a:xfrm>
            <a:off x="0" y="19726"/>
            <a:ext cx="12192000" cy="369332"/>
          </a:xfrm>
          <a:prstGeom prst="rect">
            <a:avLst/>
          </a:prstGeom>
          <a:solidFill>
            <a:schemeClr val="accent1"/>
          </a:solidFill>
        </p:spPr>
        <p:txBody>
          <a:bodyPr wrap="square" rtlCol="0">
            <a:spAutoFit/>
          </a:bodyPr>
          <a:lstStyle/>
          <a:p>
            <a:pPr algn="ctr"/>
            <a:r>
              <a:rPr lang="en-US" b="1" dirty="0">
                <a:solidFill>
                  <a:schemeClr val="bg1"/>
                </a:solidFill>
              </a:rPr>
              <a:t>Food Related Resources</a:t>
            </a:r>
          </a:p>
        </p:txBody>
      </p:sp>
      <p:sp>
        <p:nvSpPr>
          <p:cNvPr id="18" name="TextBox 17">
            <a:extLst>
              <a:ext uri="{FF2B5EF4-FFF2-40B4-BE49-F238E27FC236}">
                <a16:creationId xmlns:a16="http://schemas.microsoft.com/office/drawing/2014/main" id="{13A673A6-A727-3419-17D5-FFF69951D34F}"/>
              </a:ext>
            </a:extLst>
          </p:cNvPr>
          <p:cNvSpPr txBox="1"/>
          <p:nvPr/>
        </p:nvSpPr>
        <p:spPr>
          <a:xfrm>
            <a:off x="1596729" y="3152218"/>
            <a:ext cx="9627192" cy="2764346"/>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pPr marL="0" marR="0">
              <a:lnSpc>
                <a:spcPct val="115000"/>
              </a:lnSpc>
              <a:spcBef>
                <a:spcPts val="0"/>
              </a:spcBef>
              <a:spcAft>
                <a:spcPts val="0"/>
              </a:spcAft>
            </a:pPr>
            <a:r>
              <a:rPr lang="en-US" dirty="0">
                <a:ea typeface="+mn-ea"/>
              </a:rPr>
              <a:t>Food Bank of Lincoln</a:t>
            </a:r>
          </a:p>
          <a:p>
            <a:pPr marR="0">
              <a:spcBef>
                <a:spcPts val="0"/>
              </a:spcBef>
              <a:spcAft>
                <a:spcPts val="1125"/>
              </a:spcAft>
            </a:pPr>
            <a:r>
              <a:rPr lang="en-US" b="0" dirty="0">
                <a:ea typeface="+mn-ea"/>
              </a:rPr>
              <a:t>The Food Bank of Lincoln is a proud member of </a:t>
            </a:r>
            <a:r>
              <a:rPr lang="en-US" b="0" dirty="0">
                <a:ea typeface="+mn-ea"/>
                <a:hlinkClick r:id="rId3">
                  <a:extLst>
                    <a:ext uri="{A12FA001-AC4F-418D-AE19-62706E023703}">
                      <ahyp:hlinkClr xmlns:ahyp="http://schemas.microsoft.com/office/drawing/2018/hyperlinkcolor" val="tx"/>
                    </a:ext>
                  </a:extLst>
                </a:hlinkClick>
              </a:rPr>
              <a:t>Feeding America</a:t>
            </a:r>
            <a:r>
              <a:rPr lang="en-US" b="0" dirty="0">
                <a:ea typeface="+mn-ea"/>
              </a:rPr>
              <a:t>. Since our founding in 1982, we’ve been focused on our mission to </a:t>
            </a:r>
            <a:r>
              <a:rPr lang="en-US" b="0" dirty="0">
                <a:ea typeface="+mn-ea"/>
                <a:hlinkClick r:id="rId4">
                  <a:extLst>
                    <a:ext uri="{A12FA001-AC4F-418D-AE19-62706E023703}">
                      <ahyp:hlinkClr xmlns:ahyp="http://schemas.microsoft.com/office/drawing/2018/hyperlinkcolor" val="tx"/>
                    </a:ext>
                  </a:extLst>
                </a:hlinkClick>
              </a:rPr>
              <a:t>alleviate hunger</a:t>
            </a:r>
            <a:r>
              <a:rPr lang="en-US" b="0" dirty="0">
                <a:ea typeface="+mn-ea"/>
              </a:rPr>
              <a:t> in Southeast Nebraska.</a:t>
            </a:r>
          </a:p>
          <a:p>
            <a:pPr marR="0">
              <a:spcBef>
                <a:spcPts val="0"/>
              </a:spcBef>
              <a:spcAft>
                <a:spcPts val="1125"/>
              </a:spcAft>
            </a:pPr>
            <a:r>
              <a:rPr lang="en-US" b="0" dirty="0">
                <a:ea typeface="+mn-ea"/>
              </a:rPr>
              <a:t>From sun up to sun down (and even longer), our </a:t>
            </a:r>
            <a:r>
              <a:rPr lang="en-US" b="0" dirty="0">
                <a:ea typeface="+mn-ea"/>
                <a:hlinkClick r:id="rId5">
                  <a:extLst>
                    <a:ext uri="{A12FA001-AC4F-418D-AE19-62706E023703}">
                      <ahyp:hlinkClr xmlns:ahyp="http://schemas.microsoft.com/office/drawing/2018/hyperlinkcolor" val="tx"/>
                    </a:ext>
                  </a:extLst>
                </a:hlinkClick>
              </a:rPr>
              <a:t>dedicated team</a:t>
            </a:r>
            <a:r>
              <a:rPr lang="en-US" b="0" dirty="0">
                <a:ea typeface="+mn-ea"/>
              </a:rPr>
              <a:t> and </a:t>
            </a:r>
            <a:r>
              <a:rPr lang="en-US" b="0" dirty="0">
                <a:ea typeface="+mn-ea"/>
                <a:hlinkClick r:id="rId6">
                  <a:extLst>
                    <a:ext uri="{A12FA001-AC4F-418D-AE19-62706E023703}">
                      <ahyp:hlinkClr xmlns:ahyp="http://schemas.microsoft.com/office/drawing/2018/hyperlinkcolor" val="tx"/>
                    </a:ext>
                  </a:extLst>
                </a:hlinkClick>
              </a:rPr>
              <a:t>partner agencies</a:t>
            </a:r>
            <a:r>
              <a:rPr lang="en-US" b="0" dirty="0">
                <a:ea typeface="+mn-ea"/>
              </a:rPr>
              <a:t> work together to put food on the tables of those in need, right here at home.</a:t>
            </a:r>
          </a:p>
          <a:p>
            <a:pPr marR="0">
              <a:spcBef>
                <a:spcPts val="0"/>
              </a:spcBef>
              <a:spcAft>
                <a:spcPts val="1125"/>
              </a:spcAft>
            </a:pPr>
            <a:r>
              <a:rPr lang="en-US" b="0" dirty="0">
                <a:ea typeface="+mn-ea"/>
              </a:rPr>
              <a:t>We serve 16 counties in Southeast Nebraska. They are: Polk, York, Fillmore, Thayer, Butler, Seward, Saline, Jefferson, Saunders, Lancaster, Gage, Otoe, Johnson, Pawnee, Nemaha and Richardson.</a:t>
            </a:r>
          </a:p>
          <a:p>
            <a:pPr marR="0">
              <a:spcBef>
                <a:spcPts val="0"/>
              </a:spcBef>
              <a:spcAft>
                <a:spcPts val="1125"/>
              </a:spcAft>
            </a:pPr>
            <a:r>
              <a:rPr lang="en-US" b="0" dirty="0">
                <a:ea typeface="+mn-ea"/>
              </a:rPr>
              <a:t>They also have a food stamp hotline to assist with food needs.  Home pantry delivery if you live in Lincoln but can pick up if outside of Lincoln area.  </a:t>
            </a:r>
          </a:p>
          <a:p>
            <a:pPr marR="0">
              <a:spcBef>
                <a:spcPts val="0"/>
              </a:spcBef>
              <a:spcAft>
                <a:spcPts val="1125"/>
              </a:spcAft>
            </a:pPr>
            <a:r>
              <a:rPr lang="en-US" b="0" dirty="0">
                <a:ea typeface="+mn-ea"/>
              </a:rPr>
              <a:t>Also have Lincoln Public School (LPS) backpack program for all kiddos in school.  This is open to all students in Lincoln.  </a:t>
            </a:r>
          </a:p>
          <a:p>
            <a:pPr>
              <a:lnSpc>
                <a:spcPct val="115000"/>
              </a:lnSpc>
            </a:pPr>
            <a:r>
              <a:rPr lang="en-US" u="sng" dirty="0">
                <a:solidFill>
                  <a:srgbClr val="0563C1"/>
                </a:solidFill>
                <a:ea typeface="+mn-ea"/>
                <a:hlinkClick r:id="rId7">
                  <a:extLst>
                    <a:ext uri="{A12FA001-AC4F-418D-AE19-62706E023703}">
                      <ahyp:hlinkClr xmlns:ahyp="http://schemas.microsoft.com/office/drawing/2018/hyperlinkcolor" val="tx"/>
                    </a:ext>
                  </a:extLst>
                </a:hlinkClick>
              </a:rPr>
              <a:t>https://www.lincolnfoodbank.org/</a:t>
            </a:r>
            <a:r>
              <a:rPr lang="en-US" u="sng" dirty="0">
                <a:solidFill>
                  <a:srgbClr val="0563C1"/>
                </a:solidFill>
                <a:ea typeface="+mn-ea"/>
              </a:rPr>
              <a:t> </a:t>
            </a:r>
          </a:p>
        </p:txBody>
      </p:sp>
      <p:pic>
        <p:nvPicPr>
          <p:cNvPr id="3" name="Picture 2" descr="Logo, company name&#10;&#10;Description automatically generated">
            <a:extLst>
              <a:ext uri="{FF2B5EF4-FFF2-40B4-BE49-F238E27FC236}">
                <a16:creationId xmlns:a16="http://schemas.microsoft.com/office/drawing/2014/main" id="{5C92AE09-625B-CB26-185F-F2D7476D523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2342" y="544721"/>
            <a:ext cx="1122092" cy="1122092"/>
          </a:xfrm>
          <a:prstGeom prst="rect">
            <a:avLst/>
          </a:prstGeom>
        </p:spPr>
      </p:pic>
      <p:sp>
        <p:nvSpPr>
          <p:cNvPr id="14" name="TextBox 13">
            <a:extLst>
              <a:ext uri="{FF2B5EF4-FFF2-40B4-BE49-F238E27FC236}">
                <a16:creationId xmlns:a16="http://schemas.microsoft.com/office/drawing/2014/main" id="{3138F68A-8C73-B0A4-8835-D2F9137D900C}"/>
              </a:ext>
            </a:extLst>
          </p:cNvPr>
          <p:cNvSpPr txBox="1"/>
          <p:nvPr/>
        </p:nvSpPr>
        <p:spPr>
          <a:xfrm>
            <a:off x="1596729" y="1893773"/>
            <a:ext cx="9627192" cy="929357"/>
          </a:xfrm>
          <a:prstGeom prst="rect">
            <a:avLst/>
          </a:prstGeom>
          <a:noFill/>
        </p:spPr>
        <p:txBody>
          <a:bodyPr wrap="square" rtlCol="0">
            <a:spAutoFit/>
          </a:bodyPr>
          <a:lstStyle/>
          <a:p>
            <a:pPr marL="0" marR="0">
              <a:lnSpc>
                <a:spcPct val="115000"/>
              </a:lnSpc>
              <a:spcBef>
                <a:spcPts val="0"/>
              </a:spcBef>
              <a:spcAft>
                <a:spcPts val="0"/>
              </a:spcAft>
            </a:pPr>
            <a:r>
              <a:rPr lang="en-US" sz="1200" b="1" dirty="0">
                <a:latin typeface="Calibri" panose="020F0502020204030204" pitchFamily="34" charset="0"/>
                <a:cs typeface="Times New Roman" panose="02020603050405020304" pitchFamily="18" charset="0"/>
              </a:rPr>
              <a:t>Food Bank of Iowa</a:t>
            </a:r>
          </a:p>
          <a:p>
            <a:pPr fontAlgn="base">
              <a:lnSpc>
                <a:spcPct val="115000"/>
              </a:lnSpc>
            </a:pPr>
            <a:r>
              <a:rPr lang="en-US" sz="1200" dirty="0">
                <a:latin typeface="Calibri" panose="020F0502020204030204" pitchFamily="34" charset="0"/>
                <a:cs typeface="Times New Roman" panose="02020603050405020304" pitchFamily="18" charset="0"/>
              </a:rPr>
              <a:t>Food Bank of Iowa provides food to other organizations that serve Iowans in need. We also operate programs that provide food directly to people in need</a:t>
            </a:r>
          </a:p>
          <a:p>
            <a:pPr marL="0" marR="0">
              <a:lnSpc>
                <a:spcPct val="115000"/>
              </a:lnSpc>
              <a:spcBef>
                <a:spcPts val="0"/>
              </a:spcBef>
              <a:spcAft>
                <a:spcPts val="0"/>
              </a:spcAft>
            </a:pPr>
            <a:r>
              <a:rPr lang="en-US" sz="1200" b="1" u="sng" dirty="0">
                <a:solidFill>
                  <a:srgbClr val="0563C1"/>
                </a:solidFill>
                <a:latin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https://www.foodbankiowa.org/</a:t>
            </a:r>
            <a:r>
              <a:rPr lang="en-US" sz="1200" b="1" u="sng" dirty="0">
                <a:solidFill>
                  <a:srgbClr val="0563C1"/>
                </a:solidFill>
                <a:latin typeface="Calibri" panose="020F0502020204030204" pitchFamily="34" charset="0"/>
                <a:cs typeface="Times New Roman" panose="02020603050405020304" pitchFamily="18" charset="0"/>
              </a:rPr>
              <a:t> </a:t>
            </a:r>
          </a:p>
        </p:txBody>
      </p:sp>
      <p:pic>
        <p:nvPicPr>
          <p:cNvPr id="8" name="Picture 7" descr="Logo, company name&#10;&#10;Description automatically generated">
            <a:extLst>
              <a:ext uri="{FF2B5EF4-FFF2-40B4-BE49-F238E27FC236}">
                <a16:creationId xmlns:a16="http://schemas.microsoft.com/office/drawing/2014/main" id="{510D352F-8E08-8E56-9547-2992A956EB1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2342" y="1849209"/>
            <a:ext cx="1071563" cy="1071563"/>
          </a:xfrm>
          <a:prstGeom prst="rect">
            <a:avLst/>
          </a:prstGeom>
        </p:spPr>
      </p:pic>
      <p:pic>
        <p:nvPicPr>
          <p:cNvPr id="10" name="Picture 9" descr="A picture containing text, clipart&#10;&#10;Description automatically generated">
            <a:extLst>
              <a:ext uri="{FF2B5EF4-FFF2-40B4-BE49-F238E27FC236}">
                <a16:creationId xmlns:a16="http://schemas.microsoft.com/office/drawing/2014/main" id="{7E6E524E-587C-615F-D359-2D2AD6AB7EEA}"/>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34752" y="3254347"/>
            <a:ext cx="1461977" cy="628650"/>
          </a:xfrm>
          <a:prstGeom prst="rect">
            <a:avLst/>
          </a:prstGeom>
        </p:spPr>
      </p:pic>
    </p:spTree>
    <p:extLst>
      <p:ext uri="{BB962C8B-B14F-4D97-AF65-F5344CB8AC3E}">
        <p14:creationId xmlns:p14="http://schemas.microsoft.com/office/powerpoint/2010/main" val="3420378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E9BF479-E66B-8B09-EED2-06828EC14765}"/>
              </a:ext>
            </a:extLst>
          </p:cNvPr>
          <p:cNvSpPr txBox="1"/>
          <p:nvPr/>
        </p:nvSpPr>
        <p:spPr>
          <a:xfrm>
            <a:off x="1596729" y="35431"/>
            <a:ext cx="9627192" cy="1354089"/>
          </a:xfrm>
          <a:prstGeom prst="rect">
            <a:avLst/>
          </a:prstGeom>
          <a:noFill/>
        </p:spPr>
        <p:txBody>
          <a:bodyPr wrap="square" rtlCol="0">
            <a:spAutoFit/>
          </a:bodyPr>
          <a:lstStyle/>
          <a:p>
            <a:pPr>
              <a:lnSpc>
                <a:spcPct val="115000"/>
              </a:lnSpc>
            </a:pPr>
            <a:r>
              <a:rPr lang="en-US" sz="1200" b="1" dirty="0">
                <a:latin typeface="Calibri" panose="020F0502020204030204" pitchFamily="34" charset="0"/>
                <a:cs typeface="Times New Roman" panose="02020603050405020304" pitchFamily="18" charset="0"/>
              </a:rPr>
              <a:t>Heart Ministry Center – Omaha, NE </a:t>
            </a:r>
          </a:p>
          <a:p>
            <a:pPr marR="0" fontAlgn="base">
              <a:lnSpc>
                <a:spcPct val="115000"/>
              </a:lnSpc>
              <a:spcBef>
                <a:spcPts val="0"/>
              </a:spcBef>
              <a:spcAft>
                <a:spcPts val="0"/>
              </a:spcAft>
            </a:pPr>
            <a:r>
              <a:rPr lang="en-US" sz="1200" dirty="0">
                <a:latin typeface="Calibri" panose="020F0502020204030204" pitchFamily="34" charset="0"/>
                <a:cs typeface="Times New Roman" panose="02020603050405020304" pitchFamily="18" charset="0"/>
              </a:rPr>
              <a:t>Thousands of families in the Omaha metro don’t have access to the meals they need. At our choice food distribution, community members can choose from a variety of bread, meat, produce, and canned or boxed items. Clients are able to use the pantry once every 30 days*. Does have culturally sensitive food available.  Participants are able to drive up once a month or every 2 weeks. They also have a laundromat.  Laundromat is digital so you can monitor the loads via your phone.  </a:t>
            </a:r>
          </a:p>
          <a:p>
            <a:pPr fontAlgn="base">
              <a:lnSpc>
                <a:spcPct val="115000"/>
              </a:lnSpc>
            </a:pPr>
            <a:r>
              <a:rPr lang="en-US" sz="1200" b="1" u="sng" dirty="0">
                <a:solidFill>
                  <a:srgbClr val="0563C1"/>
                </a:solidFill>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https://heartministrycenter.org/</a:t>
            </a:r>
            <a:r>
              <a:rPr lang="en-US" sz="1200" b="1" u="sng" dirty="0">
                <a:solidFill>
                  <a:srgbClr val="0563C1"/>
                </a:solidFill>
                <a:latin typeface="Calibri" panose="020F0502020204030204" pitchFamily="34" charset="0"/>
                <a:cs typeface="Times New Roman" panose="02020603050405020304" pitchFamily="18" charset="0"/>
              </a:rPr>
              <a:t> </a:t>
            </a:r>
          </a:p>
        </p:txBody>
      </p:sp>
      <p:sp>
        <p:nvSpPr>
          <p:cNvPr id="14" name="TextBox 13">
            <a:extLst>
              <a:ext uri="{FF2B5EF4-FFF2-40B4-BE49-F238E27FC236}">
                <a16:creationId xmlns:a16="http://schemas.microsoft.com/office/drawing/2014/main" id="{3138F68A-8C73-B0A4-8835-D2F9137D900C}"/>
              </a:ext>
            </a:extLst>
          </p:cNvPr>
          <p:cNvSpPr txBox="1"/>
          <p:nvPr/>
        </p:nvSpPr>
        <p:spPr>
          <a:xfrm>
            <a:off x="1570934" y="1567709"/>
            <a:ext cx="9627192" cy="1141723"/>
          </a:xfrm>
          <a:prstGeom prst="rect">
            <a:avLst/>
          </a:prstGeom>
          <a:noFill/>
        </p:spPr>
        <p:txBody>
          <a:bodyPr wrap="square" rtlCol="0">
            <a:spAutoFit/>
          </a:bodyPr>
          <a:lstStyle/>
          <a:p>
            <a:pPr marL="0" marR="0">
              <a:lnSpc>
                <a:spcPct val="115000"/>
              </a:lnSpc>
              <a:spcBef>
                <a:spcPts val="0"/>
              </a:spcBef>
              <a:spcAft>
                <a:spcPts val="0"/>
              </a:spcAft>
            </a:pPr>
            <a:r>
              <a:rPr lang="en-US" sz="1200" b="1" dirty="0">
                <a:latin typeface="Calibri" panose="020F0502020204030204" pitchFamily="34" charset="0"/>
                <a:cs typeface="Times New Roman" panose="02020603050405020304" pitchFamily="18" charset="0"/>
              </a:rPr>
              <a:t>Heartland Hope Mission </a:t>
            </a:r>
          </a:p>
          <a:p>
            <a:pPr marL="0" marR="0">
              <a:lnSpc>
                <a:spcPct val="115000"/>
              </a:lnSpc>
              <a:spcBef>
                <a:spcPts val="0"/>
              </a:spcBef>
              <a:spcAft>
                <a:spcPts val="0"/>
              </a:spcAft>
            </a:pPr>
            <a:r>
              <a:rPr lang="en-US" sz="1200" dirty="0">
                <a:latin typeface="Calibri" panose="020F0502020204030204" pitchFamily="34" charset="0"/>
                <a:cs typeface="Times New Roman" panose="02020603050405020304" pitchFamily="18" charset="0"/>
              </a:rPr>
              <a:t>Heartland Hope Mission helps working poor families by providing them with some of life’s most basic staples including: a week’s supply of food, clothing, hygiene items, SNAP assistance, community referrals, and job resources. Heartland Hope Mission is a faith-based organization that also offers Bible studies and prayer.</a:t>
            </a:r>
          </a:p>
          <a:p>
            <a:pPr marR="0" fontAlgn="base">
              <a:lnSpc>
                <a:spcPct val="115000"/>
              </a:lnSpc>
              <a:spcBef>
                <a:spcPts val="0"/>
              </a:spcBef>
              <a:spcAft>
                <a:spcPts val="0"/>
              </a:spcAft>
            </a:pPr>
            <a:r>
              <a:rPr lang="en-US" sz="1200" b="1" u="sng" dirty="0">
                <a:solidFill>
                  <a:srgbClr val="0563C1"/>
                </a:solidFill>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https://heartlandhopemission.org/</a:t>
            </a:r>
            <a:r>
              <a:rPr lang="en-US" sz="1200" b="1" u="sng" dirty="0">
                <a:solidFill>
                  <a:srgbClr val="0563C1"/>
                </a:solidFill>
                <a:latin typeface="Calibri" panose="020F0502020204030204" pitchFamily="34" charset="0"/>
                <a:cs typeface="Times New Roman" panose="02020603050405020304" pitchFamily="18" charset="0"/>
              </a:rPr>
              <a:t> </a:t>
            </a:r>
          </a:p>
        </p:txBody>
      </p:sp>
      <p:pic>
        <p:nvPicPr>
          <p:cNvPr id="4" name="Picture 3" descr="Logo&#10;&#10;Description automatically generated with medium confidence">
            <a:extLst>
              <a:ext uri="{FF2B5EF4-FFF2-40B4-BE49-F238E27FC236}">
                <a16:creationId xmlns:a16="http://schemas.microsoft.com/office/drawing/2014/main" id="{3C8847CF-46D6-E4FB-5597-976B001AF6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956" y="352425"/>
            <a:ext cx="1461978" cy="236226"/>
          </a:xfrm>
          <a:prstGeom prst="rect">
            <a:avLst/>
          </a:prstGeom>
        </p:spPr>
      </p:pic>
      <p:pic>
        <p:nvPicPr>
          <p:cNvPr id="6" name="Picture 5" descr="Logo, company name&#10;&#10;Description automatically generated">
            <a:extLst>
              <a:ext uri="{FF2B5EF4-FFF2-40B4-BE49-F238E27FC236}">
                <a16:creationId xmlns:a16="http://schemas.microsoft.com/office/drawing/2014/main" id="{D4A2DC66-76F5-58BF-23BE-FA80B53EF03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5570" y="1606121"/>
            <a:ext cx="1190625" cy="1190625"/>
          </a:xfrm>
          <a:prstGeom prst="rect">
            <a:avLst/>
          </a:prstGeom>
        </p:spPr>
      </p:pic>
      <p:sp>
        <p:nvSpPr>
          <p:cNvPr id="16" name="TextBox 15">
            <a:extLst>
              <a:ext uri="{FF2B5EF4-FFF2-40B4-BE49-F238E27FC236}">
                <a16:creationId xmlns:a16="http://schemas.microsoft.com/office/drawing/2014/main" id="{F207CFDB-ED62-9072-8622-E42896C64A6F}"/>
              </a:ext>
            </a:extLst>
          </p:cNvPr>
          <p:cNvSpPr txBox="1"/>
          <p:nvPr/>
        </p:nvSpPr>
        <p:spPr>
          <a:xfrm>
            <a:off x="1596729" y="3034061"/>
            <a:ext cx="9627192" cy="1228028"/>
          </a:xfrm>
          <a:prstGeom prst="rect">
            <a:avLst/>
          </a:prstGeom>
          <a:noFill/>
        </p:spPr>
        <p:txBody>
          <a:bodyPr wrap="square" rtlCol="0">
            <a:spAutoFit/>
          </a:bodyPr>
          <a:lstStyle/>
          <a:p>
            <a:pPr>
              <a:lnSpc>
                <a:spcPct val="115000"/>
              </a:lnSpc>
            </a:pPr>
            <a:r>
              <a:rPr lang="en-US" sz="1200" b="1" dirty="0">
                <a:latin typeface="Calibri" panose="020F0502020204030204" pitchFamily="34" charset="0"/>
                <a:cs typeface="Times New Roman" panose="02020603050405020304" pitchFamily="18" charset="0"/>
              </a:rPr>
              <a:t>No More Empty Pots </a:t>
            </a:r>
          </a:p>
          <a:p>
            <a:pPr marL="0" marR="0">
              <a:spcBef>
                <a:spcPts val="0"/>
              </a:spcBef>
              <a:spcAft>
                <a:spcPts val="0"/>
              </a:spcAft>
            </a:pPr>
            <a:r>
              <a:rPr lang="en-US" sz="1200" dirty="0">
                <a:latin typeface="Calibri" panose="020F0502020204030204" pitchFamily="34" charset="0"/>
                <a:cs typeface="Times New Roman" panose="02020603050405020304" pitchFamily="18" charset="0"/>
              </a:rPr>
              <a:t>No More Empty Pots is a grassroots non-profit corporation that connects individuals and groups to improve self-sufficiency, regional food security and economic resilience of urban and rural communities through advocacy and action. To help support this effort, No More Empty Pots, collaborates with an array of public and private organizations, businesses, communities, individuals, and entrepreneurs.</a:t>
            </a:r>
          </a:p>
          <a:p>
            <a:pPr fontAlgn="base"/>
            <a:r>
              <a:rPr lang="en-US" sz="1200" dirty="0">
                <a:latin typeface="Calibri" panose="020F0502020204030204" pitchFamily="34" charset="0"/>
                <a:cs typeface="Times New Roman" panose="02020603050405020304" pitchFamily="18" charset="0"/>
              </a:rPr>
              <a:t>Emergency food relief is still available. If you or someone you know is in need of immediate food support, contact Julia at 402-690-0888 or email </a:t>
            </a:r>
            <a:r>
              <a:rPr lang="en-US" sz="1200" b="1" u="sng" dirty="0">
                <a:solidFill>
                  <a:srgbClr val="0563C1"/>
                </a:solidFill>
                <a:latin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communityharvest@nmepomaha.org</a:t>
            </a:r>
            <a:r>
              <a:rPr lang="en-US" sz="1200" b="1" u="sng" dirty="0">
                <a:solidFill>
                  <a:srgbClr val="0563C1"/>
                </a:solidFill>
                <a:latin typeface="Calibri" panose="020F0502020204030204" pitchFamily="34" charset="0"/>
                <a:cs typeface="Times New Roman" panose="02020603050405020304" pitchFamily="18" charset="0"/>
              </a:rPr>
              <a:t>.</a:t>
            </a:r>
          </a:p>
        </p:txBody>
      </p:sp>
      <p:pic>
        <p:nvPicPr>
          <p:cNvPr id="9" name="Picture 8" descr="A green t-shirt with white text&#10;&#10;Description automatically generated with medium confidence">
            <a:extLst>
              <a:ext uri="{FF2B5EF4-FFF2-40B4-BE49-F238E27FC236}">
                <a16:creationId xmlns:a16="http://schemas.microsoft.com/office/drawing/2014/main" id="{268BAC2B-B24B-2722-1CA3-B88DA41EB37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8956" y="3067050"/>
            <a:ext cx="1428750" cy="1162050"/>
          </a:xfrm>
          <a:prstGeom prst="rect">
            <a:avLst/>
          </a:prstGeom>
        </p:spPr>
      </p:pic>
      <p:sp>
        <p:nvSpPr>
          <p:cNvPr id="17" name="TextBox 16">
            <a:extLst>
              <a:ext uri="{FF2B5EF4-FFF2-40B4-BE49-F238E27FC236}">
                <a16:creationId xmlns:a16="http://schemas.microsoft.com/office/drawing/2014/main" id="{0CCFCE40-3C2C-8FC1-200E-832C9778AD3D}"/>
              </a:ext>
            </a:extLst>
          </p:cNvPr>
          <p:cNvSpPr txBox="1"/>
          <p:nvPr/>
        </p:nvSpPr>
        <p:spPr>
          <a:xfrm>
            <a:off x="1570934" y="4481402"/>
            <a:ext cx="9627192" cy="2530949"/>
          </a:xfrm>
          <a:prstGeom prst="rect">
            <a:avLst/>
          </a:prstGeom>
          <a:noFill/>
        </p:spPr>
        <p:txBody>
          <a:bodyPr wrap="square" rtlCol="0">
            <a:spAutoFit/>
          </a:bodyPr>
          <a:lstStyle/>
          <a:p>
            <a:pPr marR="0">
              <a:lnSpc>
                <a:spcPct val="115000"/>
              </a:lnSpc>
              <a:spcBef>
                <a:spcPts val="0"/>
              </a:spcBef>
              <a:spcAft>
                <a:spcPts val="0"/>
              </a:spcAft>
            </a:pPr>
            <a:r>
              <a:rPr lang="en-US" sz="1200" b="1" dirty="0">
                <a:latin typeface="Calibri" panose="020F0502020204030204" pitchFamily="34" charset="0"/>
                <a:cs typeface="Times New Roman" panose="02020603050405020304" pitchFamily="18" charset="0"/>
              </a:rPr>
              <a:t>Supplemental Nutrition Assistance Program (SNAP) in Nebraska</a:t>
            </a:r>
          </a:p>
          <a:p>
            <a:pPr marL="0" marR="0">
              <a:spcBef>
                <a:spcPts val="0"/>
              </a:spcBef>
              <a:spcAft>
                <a:spcPts val="0"/>
              </a:spcAft>
            </a:pPr>
            <a:r>
              <a:rPr lang="en-US" sz="1200" dirty="0">
                <a:latin typeface="Calibri" panose="020F0502020204030204" pitchFamily="34" charset="0"/>
                <a:cs typeface="Times New Roman" panose="02020603050405020304" pitchFamily="18" charset="0"/>
              </a:rPr>
              <a:t>Charitable programs are unable to fully support those facing hunger. The combination of charity and government assistance programs are necessary to help bridge the meal gap.</a:t>
            </a:r>
          </a:p>
          <a:p>
            <a:pPr marL="0" marR="0">
              <a:spcBef>
                <a:spcPts val="750"/>
              </a:spcBef>
              <a:spcAft>
                <a:spcPts val="0"/>
              </a:spcAft>
            </a:pPr>
            <a:r>
              <a:rPr lang="en-US" sz="1200" dirty="0">
                <a:latin typeface="Calibri" panose="020F0502020204030204" pitchFamily="34" charset="0"/>
                <a:cs typeface="Times New Roman" panose="02020603050405020304" pitchFamily="18" charset="0"/>
              </a:rPr>
              <a:t>SNAP, formerly food stamps, provides temporary help for people going through hard times – providing supplemental money to buy food until they can get back on their feet.</a:t>
            </a:r>
          </a:p>
          <a:p>
            <a:pPr marL="0" marR="0"/>
            <a:r>
              <a:rPr lang="en-US" sz="1200" dirty="0">
                <a:latin typeface="Calibri" panose="020F0502020204030204" pitchFamily="34" charset="0"/>
                <a:cs typeface="Times New Roman" panose="02020603050405020304" pitchFamily="18" charset="0"/>
              </a:rPr>
              <a:t>To get SNAP benefits, you must apply in the state in which you currently live and you must meet certain requirements, including resource and income limits, which are described on this page. SNAP income and resource limits are updated annually.</a:t>
            </a:r>
          </a:p>
          <a:p>
            <a:pPr marL="0" marR="0"/>
            <a:r>
              <a:rPr lang="en-US" sz="1200" dirty="0">
                <a:latin typeface="Calibri" panose="020F0502020204030204" pitchFamily="34" charset="0"/>
                <a:cs typeface="Times New Roman" panose="02020603050405020304" pitchFamily="18" charset="0"/>
              </a:rPr>
              <a:t>The information on this page is for Oct. 1, 2021, through Sept. 30, 2022.</a:t>
            </a:r>
          </a:p>
          <a:p>
            <a:pPr marL="0" marR="0"/>
            <a:endParaRPr lang="en-US" sz="1200" dirty="0">
              <a:latin typeface="Calibri" panose="020F0502020204030204" pitchFamily="34" charset="0"/>
              <a:cs typeface="Times New Roman" panose="02020603050405020304" pitchFamily="18" charset="0"/>
            </a:endParaRPr>
          </a:p>
          <a:p>
            <a:pPr marL="0" marR="0">
              <a:spcBef>
                <a:spcPts val="0"/>
              </a:spcBef>
              <a:spcAft>
                <a:spcPts val="0"/>
              </a:spcAft>
            </a:pPr>
            <a:r>
              <a:rPr lang="en-US" sz="1000" dirty="0">
                <a:latin typeface="Calibri" panose="020F0502020204030204" pitchFamily="34" charset="0"/>
                <a:cs typeface="Times New Roman" panose="02020603050405020304" pitchFamily="18" charset="0"/>
              </a:rPr>
              <a:t>Federal:</a:t>
            </a:r>
            <a:r>
              <a:rPr lang="en-US"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000" b="1" u="sng" dirty="0">
                <a:solidFill>
                  <a:srgbClr val="0563C1"/>
                </a:solidFill>
                <a:latin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https://www.fns.usda.gov/snap/applicant-recipient</a:t>
            </a:r>
            <a:r>
              <a:rPr lang="en-US" sz="1000" b="1" u="sng" dirty="0">
                <a:solidFill>
                  <a:srgbClr val="0563C1"/>
                </a:solidFill>
                <a:latin typeface="Calibri" panose="020F0502020204030204" pitchFamily="34" charset="0"/>
                <a:cs typeface="Times New Roman" panose="02020603050405020304" pitchFamily="18" charset="0"/>
              </a:rPr>
              <a:t> </a:t>
            </a:r>
          </a:p>
          <a:p>
            <a:pPr marL="0" marR="0">
              <a:spcBef>
                <a:spcPts val="0"/>
              </a:spcBef>
              <a:spcAft>
                <a:spcPts val="0"/>
              </a:spcAft>
            </a:pPr>
            <a:r>
              <a:rPr lang="en-US" sz="1000" dirty="0">
                <a:latin typeface="Calibri" panose="020F0502020204030204" pitchFamily="34" charset="0"/>
                <a:cs typeface="Times New Roman" panose="02020603050405020304" pitchFamily="18" charset="0"/>
              </a:rPr>
              <a:t>Nebraska:</a:t>
            </a:r>
            <a:r>
              <a:rPr lang="en-US"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000" b="1" u="sng" dirty="0">
                <a:solidFill>
                  <a:srgbClr val="0563C1"/>
                </a:solidFill>
                <a:latin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https://dhhs.ne.gov/Pages/SNAP.aspx</a:t>
            </a:r>
            <a:r>
              <a:rPr lang="en-US" sz="1000" b="1" u="sng" dirty="0">
                <a:solidFill>
                  <a:srgbClr val="0563C1"/>
                </a:solidFill>
                <a:latin typeface="Calibri" panose="020F0502020204030204" pitchFamily="34" charset="0"/>
                <a:cs typeface="Times New Roman" panose="02020603050405020304" pitchFamily="18" charset="0"/>
              </a:rPr>
              <a:t> </a:t>
            </a:r>
          </a:p>
          <a:p>
            <a:pPr marL="0" marR="0">
              <a:spcBef>
                <a:spcPts val="0"/>
              </a:spcBef>
              <a:spcAft>
                <a:spcPts val="0"/>
              </a:spcAft>
            </a:pPr>
            <a:r>
              <a:rPr lang="en-US" sz="1000" dirty="0">
                <a:latin typeface="Calibri" panose="020F0502020204030204" pitchFamily="34" charset="0"/>
                <a:cs typeface="Times New Roman" panose="02020603050405020304" pitchFamily="18" charset="0"/>
              </a:rPr>
              <a:t>Iowa:</a:t>
            </a:r>
            <a:r>
              <a:rPr lang="en-US"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000" b="1" u="sng" dirty="0">
                <a:solidFill>
                  <a:srgbClr val="0563C1"/>
                </a:solidFill>
                <a:latin typeface="Calibri" panose="020F0502020204030204" pitchFamily="34" charset="0"/>
                <a:cs typeface="Times New Roman" panose="02020603050405020304" pitchFamily="18" charset="0"/>
                <a:hlinkClick r:id="rId10">
                  <a:extLst>
                    <a:ext uri="{A12FA001-AC4F-418D-AE19-62706E023703}">
                      <ahyp:hlinkClr xmlns:ahyp="http://schemas.microsoft.com/office/drawing/2018/hyperlinkcolor" val="tx"/>
                    </a:ext>
                  </a:extLst>
                </a:hlinkClick>
              </a:rPr>
              <a:t>https://dhs.iowa.gov/food-assistance</a:t>
            </a:r>
            <a:r>
              <a:rPr lang="en-US" sz="1000" b="1" u="sng" dirty="0">
                <a:solidFill>
                  <a:srgbClr val="0563C1"/>
                </a:solidFill>
                <a:latin typeface="Calibri" panose="020F0502020204030204" pitchFamily="34" charset="0"/>
                <a:cs typeface="Times New Roman" panose="02020603050405020304" pitchFamily="18" charset="0"/>
              </a:rPr>
              <a:t> </a:t>
            </a:r>
          </a:p>
          <a:p>
            <a:pPr marL="0" marR="0"/>
            <a:endParaRPr lang="en-US" sz="1200" dirty="0">
              <a:latin typeface="Calibri" panose="020F0502020204030204" pitchFamily="34" charset="0"/>
              <a:cs typeface="Times New Roman" panose="02020603050405020304" pitchFamily="18" charset="0"/>
            </a:endParaRPr>
          </a:p>
        </p:txBody>
      </p:sp>
      <p:pic>
        <p:nvPicPr>
          <p:cNvPr id="20" name="Picture 19" descr="Text&#10;&#10;Description automatically generated">
            <a:extLst>
              <a:ext uri="{FF2B5EF4-FFF2-40B4-BE49-F238E27FC236}">
                <a16:creationId xmlns:a16="http://schemas.microsoft.com/office/drawing/2014/main" id="{F06AC9A3-9E05-792E-C1DF-A42D77714B3B}"/>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96275" y="4643868"/>
            <a:ext cx="1374659" cy="861582"/>
          </a:xfrm>
          <a:prstGeom prst="rect">
            <a:avLst/>
          </a:prstGeom>
        </p:spPr>
      </p:pic>
    </p:spTree>
    <p:extLst>
      <p:ext uri="{BB962C8B-B14F-4D97-AF65-F5344CB8AC3E}">
        <p14:creationId xmlns:p14="http://schemas.microsoft.com/office/powerpoint/2010/main" val="1493050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E9BF479-E66B-8B09-EED2-06828EC14765}"/>
              </a:ext>
            </a:extLst>
          </p:cNvPr>
          <p:cNvSpPr txBox="1"/>
          <p:nvPr/>
        </p:nvSpPr>
        <p:spPr>
          <a:xfrm>
            <a:off x="1596729" y="35431"/>
            <a:ext cx="9627192" cy="1228028"/>
          </a:xfrm>
          <a:prstGeom prst="rect">
            <a:avLst/>
          </a:prstGeom>
          <a:noFill/>
        </p:spPr>
        <p:txBody>
          <a:bodyPr wrap="square" rtlCol="0">
            <a:spAutoFit/>
          </a:bodyPr>
          <a:lstStyle/>
          <a:p>
            <a:pPr>
              <a:lnSpc>
                <a:spcPct val="115000"/>
              </a:lnSpc>
            </a:pPr>
            <a:r>
              <a:rPr lang="en-US" sz="1200" b="1" dirty="0">
                <a:latin typeface="Calibri" panose="020F0502020204030204" pitchFamily="34" charset="0"/>
                <a:cs typeface="Times New Roman" panose="02020603050405020304" pitchFamily="18" charset="0"/>
              </a:rPr>
              <a:t>Tri-City Food Pantry (Ralston, LaVista, Papillion) </a:t>
            </a:r>
          </a:p>
          <a:p>
            <a:pPr marR="0" fontAlgn="base">
              <a:spcBef>
                <a:spcPts val="0"/>
              </a:spcBef>
              <a:spcAft>
                <a:spcPts val="0"/>
              </a:spcAft>
            </a:pPr>
            <a:r>
              <a:rPr lang="en-US" sz="1200" dirty="0">
                <a:latin typeface="Calibri" panose="020F0502020204030204" pitchFamily="34" charset="0"/>
                <a:cs typeface="Times New Roman" panose="02020603050405020304" pitchFamily="18" charset="0"/>
              </a:rPr>
              <a:t>The Tri-City Food Pantry serves the people who live in the greater Sarpy County area.</a:t>
            </a:r>
          </a:p>
          <a:p>
            <a:pPr marR="0" fontAlgn="base">
              <a:spcBef>
                <a:spcPts val="0"/>
              </a:spcBef>
              <a:spcAft>
                <a:spcPts val="0"/>
              </a:spcAft>
            </a:pPr>
            <a:r>
              <a:rPr lang="en-US" sz="1200" dirty="0">
                <a:latin typeface="Calibri" panose="020F0502020204030204" pitchFamily="34" charset="0"/>
                <a:cs typeface="Times New Roman" panose="02020603050405020304" pitchFamily="18" charset="0"/>
              </a:rPr>
              <a:t>Many people believe that the problems associated with hunger are confined to small pockets of society or certain neighborhoods but the reality is much different.  Right now, many people right here in our community are struggling with hunger.  They may have recently lost a job or are disabled and unable to work.  They are often hard-working adults, children and seniors who simply cannot make ends meet.</a:t>
            </a:r>
          </a:p>
          <a:p>
            <a:pPr marL="0" marR="0" fontAlgn="base">
              <a:spcBef>
                <a:spcPts val="0"/>
              </a:spcBef>
              <a:spcAft>
                <a:spcPts val="1125"/>
              </a:spcAft>
            </a:pPr>
            <a:r>
              <a:rPr lang="en-US" sz="1200" b="1" u="sng" dirty="0">
                <a:solidFill>
                  <a:srgbClr val="0563C1"/>
                </a:solidFill>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https://tricitypantry.org/</a:t>
            </a:r>
            <a:r>
              <a:rPr lang="en-US" sz="1200" b="1" u="sng" dirty="0">
                <a:solidFill>
                  <a:srgbClr val="0563C1"/>
                </a:solidFill>
                <a:latin typeface="Calibri" panose="020F0502020204030204" pitchFamily="34" charset="0"/>
                <a:cs typeface="Times New Roman" panose="02020603050405020304" pitchFamily="18" charset="0"/>
              </a:rPr>
              <a:t> </a:t>
            </a:r>
          </a:p>
        </p:txBody>
      </p:sp>
      <p:sp>
        <p:nvSpPr>
          <p:cNvPr id="14" name="TextBox 13">
            <a:extLst>
              <a:ext uri="{FF2B5EF4-FFF2-40B4-BE49-F238E27FC236}">
                <a16:creationId xmlns:a16="http://schemas.microsoft.com/office/drawing/2014/main" id="{3138F68A-8C73-B0A4-8835-D2F9137D900C}"/>
              </a:ext>
            </a:extLst>
          </p:cNvPr>
          <p:cNvSpPr txBox="1"/>
          <p:nvPr/>
        </p:nvSpPr>
        <p:spPr>
          <a:xfrm>
            <a:off x="1596729" y="1568355"/>
            <a:ext cx="9627192" cy="2608150"/>
          </a:xfrm>
          <a:prstGeom prst="rect">
            <a:avLst/>
          </a:prstGeom>
          <a:noFill/>
        </p:spPr>
        <p:txBody>
          <a:bodyPr wrap="square" rtlCol="0">
            <a:spAutoFit/>
          </a:bodyPr>
          <a:lstStyle/>
          <a:p>
            <a:pPr marL="0" marR="0" fontAlgn="base">
              <a:spcBef>
                <a:spcPts val="0"/>
              </a:spcBef>
              <a:spcAft>
                <a:spcPts val="0"/>
              </a:spcAft>
            </a:pPr>
            <a:r>
              <a:rPr lang="en-US" sz="1200" b="1" dirty="0">
                <a:latin typeface="Calibri" panose="020F0502020204030204" pitchFamily="34" charset="0"/>
                <a:cs typeface="Times New Roman" panose="02020603050405020304" pitchFamily="18" charset="0"/>
              </a:rPr>
              <a:t>Washington County Food Pantry</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We provide food to the hungry in Washington County.  The food is provided through donations, purchases and the USDA.  </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​To receive a pantry from the WCFP, please bring the following information with you:</a:t>
            </a:r>
          </a:p>
          <a:p>
            <a:pPr marL="342900" marR="0" lvl="0" indent="-342900" fontAlgn="base">
              <a:spcBef>
                <a:spcPts val="0"/>
              </a:spcBef>
              <a:spcAft>
                <a:spcPts val="0"/>
              </a:spcAft>
              <a:buFont typeface="Symbol" panose="05050102010706020507" pitchFamily="18" charset="2"/>
              <a:buChar char=""/>
            </a:pPr>
            <a:r>
              <a:rPr lang="en-US" sz="1200" dirty="0">
                <a:latin typeface="Calibri" panose="020F0502020204030204" pitchFamily="34" charset="0"/>
                <a:cs typeface="Times New Roman" panose="02020603050405020304" pitchFamily="18" charset="0"/>
              </a:rPr>
              <a:t>Current bill showing your current address (statement within the past 30 days)</a:t>
            </a:r>
          </a:p>
          <a:p>
            <a:pPr marL="342900" marR="0" lvl="0" indent="-342900" fontAlgn="base">
              <a:spcBef>
                <a:spcPts val="0"/>
              </a:spcBef>
              <a:spcAft>
                <a:spcPts val="0"/>
              </a:spcAft>
              <a:buFont typeface="Symbol" panose="05050102010706020507" pitchFamily="18" charset="2"/>
              <a:buChar char=""/>
            </a:pPr>
            <a:r>
              <a:rPr lang="en-US" sz="1200" dirty="0">
                <a:latin typeface="Calibri" panose="020F0502020204030204" pitchFamily="34" charset="0"/>
                <a:cs typeface="Times New Roman" panose="02020603050405020304" pitchFamily="18" charset="0"/>
              </a:rPr>
              <a:t>Current ID</a:t>
            </a:r>
          </a:p>
          <a:p>
            <a:pPr marL="342900" marR="0" lvl="0" indent="-342900" fontAlgn="base">
              <a:spcBef>
                <a:spcPts val="0"/>
              </a:spcBef>
              <a:spcAft>
                <a:spcPts val="0"/>
              </a:spcAft>
              <a:buFont typeface="Symbol" panose="05050102010706020507" pitchFamily="18" charset="2"/>
              <a:buChar char=""/>
            </a:pPr>
            <a:r>
              <a:rPr lang="en-US" sz="1200" dirty="0">
                <a:latin typeface="Calibri" panose="020F0502020204030204" pitchFamily="34" charset="0"/>
                <a:cs typeface="Times New Roman" panose="02020603050405020304" pitchFamily="18" charset="0"/>
              </a:rPr>
              <a:t>You will be asked the provide the information needed to complete the NMIS information form.  This includes birthdates and social security numbers of all members living in your household. </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a:t>
            </a:r>
          </a:p>
          <a:p>
            <a:pPr marL="342900" marR="0" lvl="0" indent="-342900" fontAlgn="base">
              <a:spcBef>
                <a:spcPts val="0"/>
              </a:spcBef>
              <a:spcAft>
                <a:spcPts val="0"/>
              </a:spcAft>
              <a:buFont typeface="Symbol" panose="05050102010706020507" pitchFamily="18" charset="2"/>
              <a:buChar char=""/>
            </a:pPr>
            <a:r>
              <a:rPr lang="en-US" sz="1200" dirty="0">
                <a:latin typeface="Calibri" panose="020F0502020204030204" pitchFamily="34" charset="0"/>
                <a:cs typeface="Times New Roman" panose="02020603050405020304" pitchFamily="18" charset="0"/>
              </a:rPr>
              <a:t>Qualified individuals are limited to the food pantry one time per month.  </a:t>
            </a:r>
          </a:p>
          <a:p>
            <a:pPr marL="342900" marR="0" lvl="0" indent="-342900" fontAlgn="base">
              <a:spcBef>
                <a:spcPts val="0"/>
              </a:spcBef>
              <a:spcAft>
                <a:spcPts val="0"/>
              </a:spcAft>
              <a:buFont typeface="Symbol" panose="05050102010706020507" pitchFamily="18" charset="2"/>
              <a:buChar char=""/>
            </a:pPr>
            <a:r>
              <a:rPr lang="en-US" sz="1200" dirty="0">
                <a:latin typeface="Calibri" panose="020F0502020204030204" pitchFamily="34" charset="0"/>
                <a:cs typeface="Times New Roman" panose="02020603050405020304" pitchFamily="18" charset="0"/>
              </a:rPr>
              <a:t>​One person or family per address.  </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​We receive a portion of our food from the USDA through the Emergency Food Assistance Program, also known as TEFAP.   No ID or additional information is required to receive TEFAP food(s) as long as you are under the monthly gross income limits.</a:t>
            </a:r>
          </a:p>
          <a:p>
            <a:pPr marR="0" fontAlgn="base">
              <a:lnSpc>
                <a:spcPct val="115000"/>
              </a:lnSpc>
              <a:spcBef>
                <a:spcPts val="0"/>
              </a:spcBef>
              <a:spcAft>
                <a:spcPts val="0"/>
              </a:spcAft>
            </a:pPr>
            <a:r>
              <a:rPr lang="en-US" sz="1200" b="1" u="sng" dirty="0">
                <a:solidFill>
                  <a:srgbClr val="0563C1"/>
                </a:solidFill>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https://www.josephscoat.org/</a:t>
            </a:r>
            <a:r>
              <a:rPr lang="en-US" sz="1200" b="1" u="sng" dirty="0">
                <a:solidFill>
                  <a:srgbClr val="0563C1"/>
                </a:solidFill>
                <a:latin typeface="Calibri" panose="020F0502020204030204" pitchFamily="34" charset="0"/>
                <a:cs typeface="Times New Roman" panose="02020603050405020304" pitchFamily="18" charset="0"/>
              </a:rPr>
              <a:t> </a:t>
            </a:r>
          </a:p>
        </p:txBody>
      </p:sp>
      <p:sp>
        <p:nvSpPr>
          <p:cNvPr id="17" name="TextBox 16">
            <a:extLst>
              <a:ext uri="{FF2B5EF4-FFF2-40B4-BE49-F238E27FC236}">
                <a16:creationId xmlns:a16="http://schemas.microsoft.com/office/drawing/2014/main" id="{0CCFCE40-3C2C-8FC1-200E-832C9778AD3D}"/>
              </a:ext>
            </a:extLst>
          </p:cNvPr>
          <p:cNvSpPr txBox="1"/>
          <p:nvPr/>
        </p:nvSpPr>
        <p:spPr>
          <a:xfrm>
            <a:off x="1570934" y="4481402"/>
            <a:ext cx="9627192" cy="1754326"/>
          </a:xfrm>
          <a:prstGeom prst="rect">
            <a:avLst/>
          </a:prstGeom>
          <a:noFill/>
        </p:spPr>
        <p:txBody>
          <a:bodyPr wrap="square" rtlCol="0">
            <a:spAutoFit/>
          </a:bodyPr>
          <a:lstStyle/>
          <a:p>
            <a:pPr fontAlgn="base"/>
            <a:r>
              <a:rPr lang="en-US" sz="1200" b="1" dirty="0">
                <a:latin typeface="Calibri" panose="020F0502020204030204" pitchFamily="34" charset="0"/>
                <a:cs typeface="Times New Roman" panose="02020603050405020304" pitchFamily="18" charset="0"/>
              </a:rPr>
              <a:t>WIC</a:t>
            </a:r>
          </a:p>
          <a:p>
            <a:pPr marL="0" fontAlgn="base"/>
            <a:r>
              <a:rPr lang="en-US" sz="1200" dirty="0">
                <a:latin typeface="Calibri" panose="020F0502020204030204" pitchFamily="34" charset="0"/>
                <a:cs typeface="Times New Roman" panose="02020603050405020304" pitchFamily="18" charset="0"/>
              </a:rPr>
              <a:t>WIC is the Special Supplemental Nutrition Program for Women, Infants, and Children. WIC serves about half of all infants born in the United States. The WIC program aims to safeguard the health of low-income women, infants, and children up to age 5 who are at nutrition risk by providing nutritious foods to supplement diets, information on healthy eating, and referrals to health care. WIC is the nation’s most successful and cost-effective public health nutrition program.</a:t>
            </a:r>
          </a:p>
          <a:p>
            <a:pPr marL="0" fontAlgn="base"/>
            <a:r>
              <a:rPr lang="en-US" sz="1200" dirty="0">
                <a:latin typeface="Calibri" panose="020F0502020204030204" pitchFamily="34" charset="0"/>
                <a:cs typeface="Times New Roman" panose="02020603050405020304" pitchFamily="18" charset="0"/>
              </a:rPr>
              <a:t>For more information, please visit the USDA Website for </a:t>
            </a:r>
            <a:r>
              <a:rPr lang="en-US" sz="1200" dirty="0">
                <a:latin typeface="Calibri" panose="020F0502020204030204" pitchFamily="34" charset="0"/>
                <a:cs typeface="Times New Roman" panose="02020603050405020304" pitchFamily="18" charset="0"/>
                <a:hlinkClick r:id="rId4" tooltip="Special Supplemental Nutrition Program for Women, Infants, and Children (WIC)">
                  <a:extLst>
                    <a:ext uri="{A12FA001-AC4F-418D-AE19-62706E023703}">
                      <ahyp:hlinkClr xmlns:ahyp="http://schemas.microsoft.com/office/drawing/2018/hyperlinkcolor" val="tx"/>
                    </a:ext>
                  </a:extLst>
                </a:hlinkClick>
              </a:rPr>
              <a:t>Special Supplemental Nutrition Program for Women, Infants, and Children (WIC)</a:t>
            </a:r>
            <a:r>
              <a:rPr lang="en-US" sz="1200" dirty="0">
                <a:latin typeface="Calibri" panose="020F0502020204030204" pitchFamily="34" charset="0"/>
                <a:cs typeface="Times New Roman" panose="02020603050405020304" pitchFamily="18" charset="0"/>
              </a:rPr>
              <a:t>. If you are interested in learning more about the program or to see if you would be eligible to receive WIC benefits - please call the Administrative Office at (402) 444-1770.</a:t>
            </a:r>
          </a:p>
          <a:p>
            <a:pPr marL="0" marR="0"/>
            <a:r>
              <a:rPr lang="en-US" sz="1200" b="1" u="sng" dirty="0">
                <a:solidFill>
                  <a:srgbClr val="0563C1"/>
                </a:solidFill>
                <a:latin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https://www.douglascountyhealth.com/wic</a:t>
            </a:r>
            <a:r>
              <a:rPr lang="en-US" sz="1200" b="1" u="sng" dirty="0">
                <a:solidFill>
                  <a:srgbClr val="0563C1"/>
                </a:solidFill>
                <a:latin typeface="Calibri" panose="020F0502020204030204" pitchFamily="34" charset="0"/>
                <a:cs typeface="Times New Roman" panose="02020603050405020304" pitchFamily="18" charset="0"/>
              </a:rPr>
              <a:t> </a:t>
            </a:r>
          </a:p>
        </p:txBody>
      </p:sp>
      <p:pic>
        <p:nvPicPr>
          <p:cNvPr id="3" name="Picture 2" descr="A picture containing text, clipart, sign&#10;&#10;Description automatically generated">
            <a:extLst>
              <a:ext uri="{FF2B5EF4-FFF2-40B4-BE49-F238E27FC236}">
                <a16:creationId xmlns:a16="http://schemas.microsoft.com/office/drawing/2014/main" id="{871CE020-5DF8-C698-E8E2-4B6AE0300AF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9316" y="35430"/>
            <a:ext cx="1228029" cy="1228029"/>
          </a:xfrm>
          <a:prstGeom prst="rect">
            <a:avLst/>
          </a:prstGeom>
        </p:spPr>
      </p:pic>
      <p:pic>
        <p:nvPicPr>
          <p:cNvPr id="7" name="Picture 6" descr="Logo&#10;&#10;Description automatically generated">
            <a:extLst>
              <a:ext uri="{FF2B5EF4-FFF2-40B4-BE49-F238E27FC236}">
                <a16:creationId xmlns:a16="http://schemas.microsoft.com/office/drawing/2014/main" id="{E2564800-7BE4-985D-1709-EC34FB824DA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6275" y="1551967"/>
            <a:ext cx="1401696" cy="1401696"/>
          </a:xfrm>
          <a:prstGeom prst="rect">
            <a:avLst/>
          </a:prstGeom>
        </p:spPr>
      </p:pic>
      <p:pic>
        <p:nvPicPr>
          <p:cNvPr id="10" name="Picture 9" descr="Logo&#10;&#10;Description automatically generated">
            <a:extLst>
              <a:ext uri="{FF2B5EF4-FFF2-40B4-BE49-F238E27FC236}">
                <a16:creationId xmlns:a16="http://schemas.microsoft.com/office/drawing/2014/main" id="{E7F7B534-02F0-5C7A-C91B-43F130F6B95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5079" y="4359303"/>
            <a:ext cx="1172266" cy="1363100"/>
          </a:xfrm>
          <a:prstGeom prst="rect">
            <a:avLst/>
          </a:prstGeom>
        </p:spPr>
      </p:pic>
    </p:spTree>
    <p:extLst>
      <p:ext uri="{BB962C8B-B14F-4D97-AF65-F5344CB8AC3E}">
        <p14:creationId xmlns:p14="http://schemas.microsoft.com/office/powerpoint/2010/main" val="1317711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E9BF479-E66B-8B09-EED2-06828EC14765}"/>
              </a:ext>
            </a:extLst>
          </p:cNvPr>
          <p:cNvSpPr txBox="1"/>
          <p:nvPr/>
        </p:nvSpPr>
        <p:spPr>
          <a:xfrm>
            <a:off x="1596729" y="555902"/>
            <a:ext cx="9627192" cy="2323585"/>
          </a:xfrm>
          <a:prstGeom prst="rect">
            <a:avLst/>
          </a:prstGeom>
          <a:noFill/>
        </p:spPr>
        <p:txBody>
          <a:bodyPr wrap="square" rtlCol="0">
            <a:spAutoFit/>
          </a:bodyPr>
          <a:lstStyle/>
          <a:p>
            <a:pPr marL="0" marR="0" fontAlgn="base">
              <a:spcBef>
                <a:spcPts val="0"/>
              </a:spcBef>
              <a:spcAft>
                <a:spcPts val="0"/>
              </a:spcAft>
            </a:pPr>
            <a:r>
              <a:rPr lang="en-US" sz="1200" b="1" dirty="0">
                <a:latin typeface="Calibri" panose="020F0502020204030204" pitchFamily="34" charset="0"/>
                <a:cs typeface="Times New Roman" panose="02020603050405020304" pitchFamily="18" charset="0"/>
              </a:rPr>
              <a:t>All Care Health Center – Council Bluffs, IA</a:t>
            </a:r>
          </a:p>
          <a:p>
            <a:pPr fontAlgn="base"/>
            <a:r>
              <a:rPr lang="en-US" sz="1200" dirty="0">
                <a:latin typeface="Calibri" panose="020F0502020204030204" pitchFamily="34" charset="0"/>
                <a:cs typeface="Times New Roman" panose="02020603050405020304" pitchFamily="18" charset="0"/>
              </a:rPr>
              <a:t>900 S Sixth St</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Council Bluffs, IA 4079</a:t>
            </a:r>
          </a:p>
          <a:p>
            <a:pPr fontAlgn="base"/>
            <a:r>
              <a:rPr lang="en-US" sz="1200" dirty="0">
                <a:latin typeface="Calibri" panose="020F0502020204030204" pitchFamily="34" charset="0"/>
                <a:cs typeface="Times New Roman" panose="02020603050405020304" pitchFamily="18" charset="0"/>
              </a:rPr>
              <a:t>Telephone:</a:t>
            </a:r>
            <a:r>
              <a:rPr lang="en-US" sz="1200" dirty="0">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 712-325-1990</a:t>
            </a:r>
            <a:endParaRPr lang="en-US" sz="1200" dirty="0">
              <a:latin typeface="Calibri" panose="020F0502020204030204" pitchFamily="34" charset="0"/>
              <a:cs typeface="Times New Roman" panose="02020603050405020304" pitchFamily="18" charset="0"/>
            </a:endParaRPr>
          </a:p>
          <a:p>
            <a:pPr fontAlgn="base"/>
            <a:r>
              <a:rPr lang="en-US" sz="1200" dirty="0">
                <a:latin typeface="Calibri" panose="020F0502020204030204" pitchFamily="34" charset="0"/>
                <a:cs typeface="Times New Roman" panose="02020603050405020304" pitchFamily="18" charset="0"/>
              </a:rPr>
              <a:t>Accepts: Uninsured, Underinsured, Insurance, Medicare, Medicaid</a:t>
            </a:r>
          </a:p>
          <a:p>
            <a:pPr fontAlgn="base"/>
            <a:r>
              <a:rPr lang="en-US" sz="1200" dirty="0">
                <a:latin typeface="Calibri" panose="020F0502020204030204" pitchFamily="34" charset="0"/>
                <a:cs typeface="Times New Roman" panose="02020603050405020304" pitchFamily="18" charset="0"/>
              </a:rPr>
              <a:t>Income: All income levels accepted</a:t>
            </a:r>
          </a:p>
          <a:p>
            <a:pPr fontAlgn="base"/>
            <a:r>
              <a:rPr lang="en-US" sz="1200" dirty="0">
                <a:latin typeface="Calibri" panose="020F0502020204030204" pitchFamily="34" charset="0"/>
                <a:cs typeface="Times New Roman" panose="02020603050405020304" pitchFamily="18" charset="0"/>
              </a:rPr>
              <a:t>Fees: Sliding scale of fees based on income</a:t>
            </a:r>
          </a:p>
          <a:p>
            <a:pPr fontAlgn="base"/>
            <a:r>
              <a:rPr lang="en-US" sz="1200" dirty="0">
                <a:latin typeface="Calibri" panose="020F0502020204030204" pitchFamily="34" charset="0"/>
                <a:cs typeface="Times New Roman" panose="02020603050405020304" pitchFamily="18" charset="0"/>
              </a:rPr>
              <a:t>Languages Spoken: English</a:t>
            </a:r>
          </a:p>
          <a:p>
            <a:pPr fontAlgn="base"/>
            <a:r>
              <a:rPr lang="en-US" sz="1200" dirty="0">
                <a:latin typeface="Calibri" panose="020F0502020204030204" pitchFamily="34" charset="0"/>
                <a:cs typeface="Times New Roman" panose="02020603050405020304" pitchFamily="18" charset="0"/>
              </a:rPr>
              <a:t>Services: Substance Abuse/Addiction, Social Services, Primary Care, Pharmacy, Medical, Dental</a:t>
            </a:r>
          </a:p>
          <a:p>
            <a:pPr fontAlgn="base"/>
            <a:r>
              <a:rPr lang="en-US" sz="1200" dirty="0">
                <a:latin typeface="Calibri" panose="020F0502020204030204" pitchFamily="34" charset="0"/>
                <a:cs typeface="Times New Roman" panose="02020603050405020304" pitchFamily="18" charset="0"/>
              </a:rPr>
              <a:t>Open Monday – Friday</a:t>
            </a:r>
          </a:p>
          <a:p>
            <a:pPr fontAlgn="base"/>
            <a:r>
              <a:rPr lang="en-US" sz="1200" dirty="0">
                <a:latin typeface="Calibri" panose="020F0502020204030204" pitchFamily="34" charset="0"/>
                <a:cs typeface="Times New Roman" panose="02020603050405020304" pitchFamily="18" charset="0"/>
              </a:rPr>
              <a:t>Service Area: Pottawattamie County</a:t>
            </a:r>
          </a:p>
          <a:p>
            <a:pPr fontAlgn="base">
              <a:lnSpc>
                <a:spcPct val="115000"/>
              </a:lnSpc>
            </a:pPr>
            <a:r>
              <a:rPr lang="en-US" sz="1200" b="1" u="sng" dirty="0">
                <a:solidFill>
                  <a:srgbClr val="0563C1"/>
                </a:solidFill>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https://www.allcarehealthcenter.org/payment-options/</a:t>
            </a:r>
            <a:r>
              <a:rPr lang="en-US" sz="1200" b="1" u="sng" dirty="0">
                <a:solidFill>
                  <a:srgbClr val="0563C1"/>
                </a:solidFill>
                <a:latin typeface="Calibri" panose="020F0502020204030204" pitchFamily="34" charset="0"/>
                <a:cs typeface="Times New Roman" panose="02020603050405020304" pitchFamily="18" charset="0"/>
              </a:rPr>
              <a:t> </a:t>
            </a:r>
          </a:p>
        </p:txBody>
      </p:sp>
      <p:sp>
        <p:nvSpPr>
          <p:cNvPr id="15" name="TextBox 14">
            <a:extLst>
              <a:ext uri="{FF2B5EF4-FFF2-40B4-BE49-F238E27FC236}">
                <a16:creationId xmlns:a16="http://schemas.microsoft.com/office/drawing/2014/main" id="{F34096C0-FC75-F017-97EC-1E26F53BDE81}"/>
              </a:ext>
            </a:extLst>
          </p:cNvPr>
          <p:cNvSpPr txBox="1"/>
          <p:nvPr/>
        </p:nvSpPr>
        <p:spPr>
          <a:xfrm>
            <a:off x="0" y="19726"/>
            <a:ext cx="12192000" cy="369332"/>
          </a:xfrm>
          <a:prstGeom prst="rect">
            <a:avLst/>
          </a:prstGeom>
          <a:solidFill>
            <a:schemeClr val="accent1"/>
          </a:solidFill>
        </p:spPr>
        <p:txBody>
          <a:bodyPr wrap="square" rtlCol="0">
            <a:spAutoFit/>
          </a:bodyPr>
          <a:lstStyle/>
          <a:p>
            <a:pPr algn="ctr"/>
            <a:r>
              <a:rPr lang="en-US" b="1" dirty="0">
                <a:solidFill>
                  <a:schemeClr val="bg1"/>
                </a:solidFill>
              </a:rPr>
              <a:t>Healthcare Resources</a:t>
            </a:r>
          </a:p>
        </p:txBody>
      </p:sp>
      <p:pic>
        <p:nvPicPr>
          <p:cNvPr id="4" name="Picture 3" descr="Logo, company name&#10;&#10;Description automatically generated">
            <a:extLst>
              <a:ext uri="{FF2B5EF4-FFF2-40B4-BE49-F238E27FC236}">
                <a16:creationId xmlns:a16="http://schemas.microsoft.com/office/drawing/2014/main" id="{454F1C0F-B1AD-6415-971C-E3F97AE0EC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9790" y="389058"/>
            <a:ext cx="1173703" cy="1173703"/>
          </a:xfrm>
          <a:prstGeom prst="rect">
            <a:avLst/>
          </a:prstGeom>
        </p:spPr>
      </p:pic>
      <p:sp>
        <p:nvSpPr>
          <p:cNvPr id="11" name="TextBox 10">
            <a:extLst>
              <a:ext uri="{FF2B5EF4-FFF2-40B4-BE49-F238E27FC236}">
                <a16:creationId xmlns:a16="http://schemas.microsoft.com/office/drawing/2014/main" id="{254A30D0-99C3-F996-38BC-83C5C8A383F7}"/>
              </a:ext>
            </a:extLst>
          </p:cNvPr>
          <p:cNvSpPr txBox="1"/>
          <p:nvPr/>
        </p:nvSpPr>
        <p:spPr>
          <a:xfrm>
            <a:off x="1596729" y="3121238"/>
            <a:ext cx="9627192" cy="2598275"/>
          </a:xfrm>
          <a:prstGeom prst="rect">
            <a:avLst/>
          </a:prstGeom>
          <a:noFill/>
        </p:spPr>
        <p:txBody>
          <a:bodyPr wrap="square" rtlCol="0">
            <a:spAutoFit/>
          </a:bodyPr>
          <a:lstStyle/>
          <a:p>
            <a:pPr marL="0" marR="0">
              <a:lnSpc>
                <a:spcPct val="107000"/>
              </a:lnSpc>
              <a:spcBef>
                <a:spcPts val="0"/>
              </a:spcBef>
              <a:spcAft>
                <a:spcPts val="0"/>
              </a:spcAft>
            </a:pPr>
            <a:r>
              <a:rPr lang="en-US" sz="1200" b="1" dirty="0">
                <a:latin typeface="Calibri" panose="020F0502020204030204" pitchFamily="34" charset="0"/>
                <a:cs typeface="Times New Roman" panose="02020603050405020304" pitchFamily="18" charset="0"/>
              </a:rPr>
              <a:t>CAPWN Health Center – Gering, NE</a:t>
            </a:r>
          </a:p>
          <a:p>
            <a:pPr marL="0" marR="0" fontAlgn="base">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Community Action Partnership W Nebraska (CAPWN)</a:t>
            </a:r>
            <a:br>
              <a:rPr lang="en-US" sz="1200" dirty="0">
                <a:effectLst/>
                <a:latin typeface="Calibri" panose="020F0502020204030204" pitchFamily="34" charset="0"/>
                <a:ea typeface="Times New Roman" panose="02020603050405020304" pitchFamily="18" charset="0"/>
                <a:cs typeface="Times New Roman" panose="02020603050405020304" pitchFamily="18" charset="0"/>
              </a:rPr>
            </a:b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Gering, NE 18716</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Telephone:</a:t>
            </a:r>
            <a:r>
              <a:rPr lang="en-US" sz="1200" u="none" strike="noStrike"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5"/>
              </a:rPr>
              <a:t> 888-448-9665</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Accepts: Uninsured, Underinsured, Insurance, Medicare, Medicaid</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Income: All income levels accepted</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Fees: Sliding scale of fees based on income</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Languages Spoken: English</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Services: Primary Care, Counseling/Mental Health, Medical, Family Planning, Dental, HIV/AIDS Testing, WIC, Immunizations, Diabetes – Treatment/Management, Hepatitis C Testing</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Open Call for hours</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Service Area: Gering Area</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b="1" u="sng" dirty="0">
                <a:solidFill>
                  <a:srgbClr val="0563C1"/>
                </a:solidFill>
                <a:latin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http://www.capwn.org/health-center.html</a:t>
            </a:r>
            <a:r>
              <a:rPr lang="en-US" sz="1200" b="1" u="sng" dirty="0">
                <a:solidFill>
                  <a:srgbClr val="0563C1"/>
                </a:solidFill>
                <a:latin typeface="Calibri" panose="020F0502020204030204" pitchFamily="34" charset="0"/>
                <a:cs typeface="Times New Roman" panose="02020603050405020304" pitchFamily="18" charset="0"/>
              </a:rPr>
              <a:t> </a:t>
            </a:r>
          </a:p>
        </p:txBody>
      </p:sp>
      <p:pic>
        <p:nvPicPr>
          <p:cNvPr id="6" name="Picture 5" descr="A picture containing logo&#10;&#10;Description automatically generated">
            <a:extLst>
              <a:ext uri="{FF2B5EF4-FFF2-40B4-BE49-F238E27FC236}">
                <a16:creationId xmlns:a16="http://schemas.microsoft.com/office/drawing/2014/main" id="{C536FAC2-4F0D-D671-1295-C3D65A5D32C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3540" y="3052894"/>
            <a:ext cx="1426201" cy="897045"/>
          </a:xfrm>
          <a:prstGeom prst="rect">
            <a:avLst/>
          </a:prstGeom>
        </p:spPr>
      </p:pic>
    </p:spTree>
    <p:extLst>
      <p:ext uri="{BB962C8B-B14F-4D97-AF65-F5344CB8AC3E}">
        <p14:creationId xmlns:p14="http://schemas.microsoft.com/office/powerpoint/2010/main" val="3681562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E9BF479-E66B-8B09-EED2-06828EC14765}"/>
              </a:ext>
            </a:extLst>
          </p:cNvPr>
          <p:cNvSpPr txBox="1"/>
          <p:nvPr/>
        </p:nvSpPr>
        <p:spPr>
          <a:xfrm>
            <a:off x="1596729" y="390998"/>
            <a:ext cx="9627192" cy="2336537"/>
          </a:xfrm>
          <a:prstGeom prst="rect">
            <a:avLst/>
          </a:prstGeom>
          <a:noFill/>
        </p:spPr>
        <p:txBody>
          <a:bodyPr wrap="square" rtlCol="0">
            <a:spAutoFit/>
          </a:bodyPr>
          <a:lstStyle/>
          <a:p>
            <a:pPr>
              <a:lnSpc>
                <a:spcPct val="107000"/>
              </a:lnSpc>
            </a:pPr>
            <a:r>
              <a:rPr lang="en-US" sz="1200" b="1" dirty="0">
                <a:latin typeface="Calibri" panose="020F0502020204030204" pitchFamily="34" charset="0"/>
                <a:cs typeface="Times New Roman" panose="02020603050405020304" pitchFamily="18" charset="0"/>
              </a:rPr>
              <a:t>Central Community College Dental Hygiene Program – Hastings, NE </a:t>
            </a:r>
          </a:p>
          <a:p>
            <a:pPr fontAlgn="base"/>
            <a:r>
              <a:rPr lang="en-US" sz="1200" dirty="0">
                <a:latin typeface="Calibri" panose="020F0502020204030204" pitchFamily="34" charset="0"/>
                <a:cs typeface="Times New Roman" panose="02020603050405020304" pitchFamily="18" charset="0"/>
              </a:rPr>
              <a:t>550 S Technical Blvd</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Hastings, NE 31339</a:t>
            </a:r>
          </a:p>
          <a:p>
            <a:pPr fontAlgn="base"/>
            <a:r>
              <a:rPr lang="en-US" sz="1200" dirty="0">
                <a:latin typeface="Calibri" panose="020F0502020204030204" pitchFamily="34" charset="0"/>
                <a:cs typeface="Times New Roman" panose="02020603050405020304" pitchFamily="18" charset="0"/>
              </a:rPr>
              <a:t>Telephone:</a:t>
            </a:r>
            <a:r>
              <a:rPr lang="en-US" sz="1200" dirty="0">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 402-461-2471</a:t>
            </a:r>
            <a:endParaRPr lang="en-US" sz="1200" dirty="0">
              <a:latin typeface="Calibri" panose="020F0502020204030204" pitchFamily="34" charset="0"/>
              <a:cs typeface="Times New Roman" panose="02020603050405020304" pitchFamily="18" charset="0"/>
            </a:endParaRPr>
          </a:p>
          <a:p>
            <a:pPr fontAlgn="base"/>
            <a:r>
              <a:rPr lang="en-US" sz="1200" dirty="0">
                <a:latin typeface="Calibri" panose="020F0502020204030204" pitchFamily="34" charset="0"/>
                <a:cs typeface="Times New Roman" panose="02020603050405020304" pitchFamily="18" charset="0"/>
              </a:rPr>
              <a:t>Accepts: Uninsured, Underinsured, Insurance, Medicare, Medicaid</a:t>
            </a:r>
          </a:p>
          <a:p>
            <a:pPr fontAlgn="base"/>
            <a:r>
              <a:rPr lang="en-US" sz="1200" dirty="0">
                <a:latin typeface="Calibri" panose="020F0502020204030204" pitchFamily="34" charset="0"/>
                <a:cs typeface="Times New Roman" panose="02020603050405020304" pitchFamily="18" charset="0"/>
              </a:rPr>
              <a:t>Income: All income levels accepted</a:t>
            </a:r>
          </a:p>
          <a:p>
            <a:pPr fontAlgn="base"/>
            <a:r>
              <a:rPr lang="en-US" sz="1200" dirty="0">
                <a:latin typeface="Calibri" panose="020F0502020204030204" pitchFamily="34" charset="0"/>
                <a:cs typeface="Times New Roman" panose="02020603050405020304" pitchFamily="18" charset="0"/>
              </a:rPr>
              <a:t>Fees: Low cost</a:t>
            </a:r>
          </a:p>
          <a:p>
            <a:pPr fontAlgn="base"/>
            <a:r>
              <a:rPr lang="en-US" sz="1200" dirty="0">
                <a:latin typeface="Calibri" panose="020F0502020204030204" pitchFamily="34" charset="0"/>
                <a:cs typeface="Times New Roman" panose="02020603050405020304" pitchFamily="18" charset="0"/>
              </a:rPr>
              <a:t>Languages Spoken: English</a:t>
            </a:r>
          </a:p>
          <a:p>
            <a:pPr fontAlgn="base"/>
            <a:r>
              <a:rPr lang="en-US" sz="1200" dirty="0">
                <a:latin typeface="Calibri" panose="020F0502020204030204" pitchFamily="34" charset="0"/>
                <a:cs typeface="Times New Roman" panose="02020603050405020304" pitchFamily="18" charset="0"/>
              </a:rPr>
              <a:t>Services: Dental</a:t>
            </a:r>
          </a:p>
          <a:p>
            <a:pPr fontAlgn="base"/>
            <a:r>
              <a:rPr lang="en-US" sz="1200" dirty="0">
                <a:latin typeface="Calibri" panose="020F0502020204030204" pitchFamily="34" charset="0"/>
                <a:cs typeface="Times New Roman" panose="02020603050405020304" pitchFamily="18" charset="0"/>
              </a:rPr>
              <a:t>Open By appointment only</a:t>
            </a:r>
          </a:p>
          <a:p>
            <a:pPr fontAlgn="base"/>
            <a:r>
              <a:rPr lang="en-US" sz="1200" dirty="0">
                <a:latin typeface="Calibri" panose="020F0502020204030204" pitchFamily="34" charset="0"/>
                <a:cs typeface="Times New Roman" panose="02020603050405020304" pitchFamily="18" charset="0"/>
              </a:rPr>
              <a:t>Service Area: Hastings area</a:t>
            </a:r>
          </a:p>
          <a:p>
            <a:pPr fontAlgn="base">
              <a:lnSpc>
                <a:spcPct val="115000"/>
              </a:lnSpc>
            </a:pPr>
            <a:r>
              <a:rPr lang="en-US" sz="1200" b="1" u="sng" dirty="0">
                <a:solidFill>
                  <a:srgbClr val="0563C1"/>
                </a:solidFill>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http://catalog.cccneb.edu/content.php?catoid=9&amp;navoid=419</a:t>
            </a:r>
            <a:r>
              <a:rPr lang="en-US" sz="1200" b="1" u="sng" dirty="0">
                <a:solidFill>
                  <a:srgbClr val="0563C1"/>
                </a:solidFill>
                <a:latin typeface="Calibri" panose="020F0502020204030204" pitchFamily="34" charset="0"/>
                <a:cs typeface="Times New Roman" panose="02020603050405020304" pitchFamily="18" charset="0"/>
              </a:rPr>
              <a:t> </a:t>
            </a:r>
          </a:p>
        </p:txBody>
      </p:sp>
      <p:sp>
        <p:nvSpPr>
          <p:cNvPr id="11" name="TextBox 10">
            <a:extLst>
              <a:ext uri="{FF2B5EF4-FFF2-40B4-BE49-F238E27FC236}">
                <a16:creationId xmlns:a16="http://schemas.microsoft.com/office/drawing/2014/main" id="{254A30D0-99C3-F996-38BC-83C5C8A383F7}"/>
              </a:ext>
            </a:extLst>
          </p:cNvPr>
          <p:cNvSpPr txBox="1"/>
          <p:nvPr/>
        </p:nvSpPr>
        <p:spPr>
          <a:xfrm>
            <a:off x="1596729" y="2976304"/>
            <a:ext cx="9627192" cy="2308324"/>
          </a:xfrm>
          <a:prstGeom prst="rect">
            <a:avLst/>
          </a:prstGeom>
          <a:noFill/>
        </p:spPr>
        <p:txBody>
          <a:bodyPr wrap="square" rtlCol="0">
            <a:spAutoFit/>
          </a:bodyPr>
          <a:lstStyle/>
          <a:p>
            <a:pPr marL="0" marR="0" fontAlgn="base">
              <a:spcBef>
                <a:spcPts val="0"/>
              </a:spcBef>
              <a:spcAft>
                <a:spcPts val="0"/>
              </a:spcAft>
            </a:pPr>
            <a:r>
              <a:rPr lang="en-US" sz="1200" b="1" dirty="0">
                <a:latin typeface="Calibri" panose="020F0502020204030204" pitchFamily="34" charset="0"/>
                <a:cs typeface="Times New Roman" panose="02020603050405020304" pitchFamily="18" charset="0"/>
              </a:rPr>
              <a:t>Charles Drew Health Center – Dental Clinic – Omaha, NE </a:t>
            </a:r>
          </a:p>
          <a:p>
            <a:pPr marR="0" fontAlgn="base">
              <a:spcBef>
                <a:spcPts val="0"/>
              </a:spcBef>
              <a:spcAft>
                <a:spcPts val="0"/>
              </a:spcAft>
            </a:pPr>
            <a:r>
              <a:rPr lang="en-US" sz="1200" dirty="0">
                <a:latin typeface="Calibri" panose="020F0502020204030204" pitchFamily="34" charset="0"/>
                <a:cs typeface="Times New Roman" panose="02020603050405020304" pitchFamily="18" charset="0"/>
              </a:rPr>
              <a:t>2915 Grant St</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Omaha, NE 27555</a:t>
            </a:r>
          </a:p>
          <a:p>
            <a:pPr marR="0" fontAlgn="base">
              <a:spcBef>
                <a:spcPts val="0"/>
              </a:spcBef>
              <a:spcAft>
                <a:spcPts val="0"/>
              </a:spcAft>
            </a:pPr>
            <a:r>
              <a:rPr lang="en-US" sz="1200" dirty="0">
                <a:latin typeface="Calibri" panose="020F0502020204030204" pitchFamily="34" charset="0"/>
                <a:cs typeface="Times New Roman" panose="02020603050405020304" pitchFamily="18" charset="0"/>
              </a:rPr>
              <a:t>Telephone:</a:t>
            </a:r>
            <a:r>
              <a:rPr lang="en-US" sz="1200" dirty="0">
                <a:latin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 402-453-1433</a:t>
            </a:r>
            <a:endParaRPr lang="en-US" sz="1200" dirty="0">
              <a:latin typeface="Calibri" panose="020F0502020204030204" pitchFamily="34" charset="0"/>
              <a:cs typeface="Times New Roman" panose="02020603050405020304" pitchFamily="18" charset="0"/>
            </a:endParaRPr>
          </a:p>
          <a:p>
            <a:pPr marR="0" fontAlgn="base">
              <a:spcBef>
                <a:spcPts val="0"/>
              </a:spcBef>
              <a:spcAft>
                <a:spcPts val="0"/>
              </a:spcAft>
            </a:pPr>
            <a:r>
              <a:rPr lang="en-US" sz="1200" dirty="0">
                <a:latin typeface="Calibri" panose="020F0502020204030204" pitchFamily="34" charset="0"/>
                <a:cs typeface="Times New Roman" panose="02020603050405020304" pitchFamily="18" charset="0"/>
              </a:rPr>
              <a:t>Accepts: Uninsured, Underinsured, Insurance, Medicare, Medicaid</a:t>
            </a:r>
          </a:p>
          <a:p>
            <a:pPr marR="0" fontAlgn="base">
              <a:spcBef>
                <a:spcPts val="0"/>
              </a:spcBef>
              <a:spcAft>
                <a:spcPts val="0"/>
              </a:spcAft>
            </a:pPr>
            <a:r>
              <a:rPr lang="en-US" sz="1200" dirty="0">
                <a:latin typeface="Calibri" panose="020F0502020204030204" pitchFamily="34" charset="0"/>
                <a:cs typeface="Times New Roman" panose="02020603050405020304" pitchFamily="18" charset="0"/>
              </a:rPr>
              <a:t>Income: All income levels accepted</a:t>
            </a:r>
          </a:p>
          <a:p>
            <a:pPr marR="0" fontAlgn="base">
              <a:spcBef>
                <a:spcPts val="0"/>
              </a:spcBef>
              <a:spcAft>
                <a:spcPts val="0"/>
              </a:spcAft>
            </a:pPr>
            <a:r>
              <a:rPr lang="en-US" sz="1200" dirty="0">
                <a:latin typeface="Calibri" panose="020F0502020204030204" pitchFamily="34" charset="0"/>
                <a:cs typeface="Times New Roman" panose="02020603050405020304" pitchFamily="18" charset="0"/>
              </a:rPr>
              <a:t>Fees: Sliding scale of fees based on income</a:t>
            </a:r>
          </a:p>
          <a:p>
            <a:pPr marR="0" fontAlgn="base">
              <a:spcBef>
                <a:spcPts val="0"/>
              </a:spcBef>
              <a:spcAft>
                <a:spcPts val="0"/>
              </a:spcAft>
            </a:pPr>
            <a:r>
              <a:rPr lang="en-US" sz="1200" dirty="0">
                <a:latin typeface="Calibri" panose="020F0502020204030204" pitchFamily="34" charset="0"/>
                <a:cs typeface="Times New Roman" panose="02020603050405020304" pitchFamily="18" charset="0"/>
              </a:rPr>
              <a:t>Languages Spoken: English</a:t>
            </a:r>
          </a:p>
          <a:p>
            <a:pPr marR="0" fontAlgn="base">
              <a:spcBef>
                <a:spcPts val="0"/>
              </a:spcBef>
              <a:spcAft>
                <a:spcPts val="0"/>
              </a:spcAft>
            </a:pPr>
            <a:r>
              <a:rPr lang="en-US" sz="1200" dirty="0">
                <a:latin typeface="Calibri" panose="020F0502020204030204" pitchFamily="34" charset="0"/>
                <a:cs typeface="Times New Roman" panose="02020603050405020304" pitchFamily="18" charset="0"/>
              </a:rPr>
              <a:t>Services: Dental</a:t>
            </a:r>
          </a:p>
          <a:p>
            <a:pPr marR="0" fontAlgn="base">
              <a:spcBef>
                <a:spcPts val="0"/>
              </a:spcBef>
              <a:spcAft>
                <a:spcPts val="0"/>
              </a:spcAft>
            </a:pPr>
            <a:r>
              <a:rPr lang="en-US" sz="1200" dirty="0">
                <a:latin typeface="Calibri" panose="020F0502020204030204" pitchFamily="34" charset="0"/>
                <a:cs typeface="Times New Roman" panose="02020603050405020304" pitchFamily="18" charset="0"/>
              </a:rPr>
              <a:t>Open Monday – Friday</a:t>
            </a:r>
          </a:p>
          <a:p>
            <a:pPr marR="0" fontAlgn="base">
              <a:spcBef>
                <a:spcPts val="0"/>
              </a:spcBef>
              <a:spcAft>
                <a:spcPts val="0"/>
              </a:spcAft>
            </a:pPr>
            <a:r>
              <a:rPr lang="en-US" sz="1200" dirty="0">
                <a:latin typeface="Calibri" panose="020F0502020204030204" pitchFamily="34" charset="0"/>
                <a:cs typeface="Times New Roman" panose="02020603050405020304" pitchFamily="18" charset="0"/>
              </a:rPr>
              <a:t>Service Area: Omaha Area</a:t>
            </a:r>
          </a:p>
          <a:p>
            <a:pPr marL="0" marR="0" fontAlgn="base">
              <a:spcBef>
                <a:spcPts val="0"/>
              </a:spcBef>
              <a:spcAft>
                <a:spcPts val="0"/>
              </a:spcAft>
            </a:pPr>
            <a:r>
              <a:rPr lang="en-US" sz="1200" b="1" u="sng" dirty="0">
                <a:solidFill>
                  <a:srgbClr val="0563C1"/>
                </a:solidFill>
                <a:latin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https://charlesdrew.com/</a:t>
            </a:r>
            <a:r>
              <a:rPr lang="en-US" sz="1200" b="1" u="sng" dirty="0">
                <a:solidFill>
                  <a:srgbClr val="0563C1"/>
                </a:solidFill>
                <a:latin typeface="Calibri" panose="020F0502020204030204" pitchFamily="34" charset="0"/>
                <a:cs typeface="Times New Roman" panose="02020603050405020304" pitchFamily="18" charset="0"/>
              </a:rPr>
              <a:t> </a:t>
            </a:r>
          </a:p>
        </p:txBody>
      </p:sp>
      <p:pic>
        <p:nvPicPr>
          <p:cNvPr id="3" name="Picture 2" descr="Logo, company name&#10;&#10;Description automatically generated">
            <a:extLst>
              <a:ext uri="{FF2B5EF4-FFF2-40B4-BE49-F238E27FC236}">
                <a16:creationId xmlns:a16="http://schemas.microsoft.com/office/drawing/2014/main" id="{837F12F8-38F9-C03A-3A55-AF0545E808B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0841" y="390998"/>
            <a:ext cx="1385888" cy="1385888"/>
          </a:xfrm>
          <a:prstGeom prst="rect">
            <a:avLst/>
          </a:prstGeom>
        </p:spPr>
      </p:pic>
      <p:pic>
        <p:nvPicPr>
          <p:cNvPr id="7" name="Picture 6" descr="Logo, company name&#10;&#10;Description automatically generated">
            <a:extLst>
              <a:ext uri="{FF2B5EF4-FFF2-40B4-BE49-F238E27FC236}">
                <a16:creationId xmlns:a16="http://schemas.microsoft.com/office/drawing/2014/main" id="{200F6FFD-98AA-3521-7A6A-F87A8FED198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0841" y="3072304"/>
            <a:ext cx="1385888" cy="899089"/>
          </a:xfrm>
          <a:prstGeom prst="rect">
            <a:avLst/>
          </a:prstGeom>
        </p:spPr>
      </p:pic>
    </p:spTree>
    <p:extLst>
      <p:ext uri="{BB962C8B-B14F-4D97-AF65-F5344CB8AC3E}">
        <p14:creationId xmlns:p14="http://schemas.microsoft.com/office/powerpoint/2010/main" val="1629326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1F9A98F-3E7B-30C4-2439-C83EB1A26A75}"/>
              </a:ext>
            </a:extLst>
          </p:cNvPr>
          <p:cNvSpPr txBox="1"/>
          <p:nvPr/>
        </p:nvSpPr>
        <p:spPr>
          <a:xfrm>
            <a:off x="383177" y="357051"/>
            <a:ext cx="11216640" cy="369332"/>
          </a:xfrm>
          <a:prstGeom prst="rect">
            <a:avLst/>
          </a:prstGeom>
          <a:noFill/>
        </p:spPr>
        <p:txBody>
          <a:bodyPr wrap="square" rtlCol="0">
            <a:spAutoFit/>
          </a:bodyPr>
          <a:lstStyle/>
          <a:p>
            <a:r>
              <a:rPr lang="en-US" dirty="0"/>
              <a:t>Table of Contents</a:t>
            </a:r>
          </a:p>
        </p:txBody>
      </p:sp>
      <p:sp>
        <p:nvSpPr>
          <p:cNvPr id="6" name="TextBox 5">
            <a:extLst>
              <a:ext uri="{FF2B5EF4-FFF2-40B4-BE49-F238E27FC236}">
                <a16:creationId xmlns:a16="http://schemas.microsoft.com/office/drawing/2014/main" id="{4ABC1E25-21E5-6357-C16D-32CF3AC8A849}"/>
              </a:ext>
            </a:extLst>
          </p:cNvPr>
          <p:cNvSpPr txBox="1"/>
          <p:nvPr/>
        </p:nvSpPr>
        <p:spPr>
          <a:xfrm>
            <a:off x="383177" y="984069"/>
            <a:ext cx="4005943" cy="4001608"/>
          </a:xfrm>
          <a:prstGeom prst="rect">
            <a:avLst/>
          </a:prstGeom>
          <a:noFill/>
        </p:spPr>
        <p:txBody>
          <a:bodyPr wrap="square" rtlCol="0">
            <a:spAutoFit/>
          </a:bodyPr>
          <a:lstStyle/>
          <a:p>
            <a:pPr marL="342900" marR="0" lvl="0" indent="-342900">
              <a:lnSpc>
                <a:spcPct val="115000"/>
              </a:lnSpc>
              <a:spcBef>
                <a:spcPts val="500"/>
              </a:spcBef>
              <a:spcAft>
                <a:spcPts val="0"/>
              </a:spcAft>
              <a:buFont typeface="+mj-lt"/>
              <a:buAutoNum type="romanU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Advocacy &amp; Education Resources</a:t>
            </a:r>
          </a:p>
          <a:p>
            <a:pPr marL="342900" marR="0" lvl="0" indent="-342900">
              <a:lnSpc>
                <a:spcPct val="115000"/>
              </a:lnSpc>
              <a:spcBef>
                <a:spcPts val="0"/>
              </a:spcBef>
              <a:spcAft>
                <a:spcPts val="0"/>
              </a:spcAft>
              <a:buFont typeface="+mj-lt"/>
              <a:buAutoNum type="romanU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Camps &amp; Experience Resources</a:t>
            </a:r>
          </a:p>
          <a:p>
            <a:pPr marL="342900" marR="0" lvl="0" indent="-342900">
              <a:lnSpc>
                <a:spcPct val="115000"/>
              </a:lnSpc>
              <a:spcBef>
                <a:spcPts val="0"/>
              </a:spcBef>
              <a:spcAft>
                <a:spcPts val="0"/>
              </a:spcAft>
              <a:buFont typeface="+mj-lt"/>
              <a:buAutoNum type="romanU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Emotional Support Resources</a:t>
            </a:r>
          </a:p>
          <a:p>
            <a:pPr marL="342900" marR="0" lvl="0" indent="-342900">
              <a:lnSpc>
                <a:spcPct val="115000"/>
              </a:lnSpc>
              <a:spcBef>
                <a:spcPts val="0"/>
              </a:spcBef>
              <a:spcAft>
                <a:spcPts val="0"/>
              </a:spcAft>
              <a:buFont typeface="+mj-lt"/>
              <a:buAutoNum type="romanU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Financial Support Resources</a:t>
            </a:r>
          </a:p>
          <a:p>
            <a:pPr marL="342900" marR="0" lvl="0" indent="-342900">
              <a:lnSpc>
                <a:spcPct val="115000"/>
              </a:lnSpc>
              <a:spcBef>
                <a:spcPts val="0"/>
              </a:spcBef>
              <a:spcAft>
                <a:spcPts val="0"/>
              </a:spcAft>
              <a:buFont typeface="+mj-lt"/>
              <a:buAutoNum type="romanU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Food Related Resources</a:t>
            </a:r>
          </a:p>
          <a:p>
            <a:pPr marL="342900" marR="0" lvl="0" indent="-342900">
              <a:lnSpc>
                <a:spcPct val="115000"/>
              </a:lnSpc>
              <a:spcBef>
                <a:spcPts val="0"/>
              </a:spcBef>
              <a:spcAft>
                <a:spcPts val="0"/>
              </a:spcAft>
              <a:buFont typeface="+mj-lt"/>
              <a:buAutoNum type="romanU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Healthcare Resources</a:t>
            </a:r>
          </a:p>
          <a:p>
            <a:pPr marL="342900" marR="0" lvl="0" indent="-342900">
              <a:lnSpc>
                <a:spcPct val="115000"/>
              </a:lnSpc>
              <a:spcBef>
                <a:spcPts val="0"/>
              </a:spcBef>
              <a:spcAft>
                <a:spcPts val="0"/>
              </a:spcAft>
              <a:buFont typeface="+mj-lt"/>
              <a:buAutoNum type="romanU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Job Placement Resources</a:t>
            </a:r>
          </a:p>
          <a:p>
            <a:pPr marL="342900" marR="0" lvl="0" indent="-342900">
              <a:lnSpc>
                <a:spcPct val="115000"/>
              </a:lnSpc>
              <a:spcBef>
                <a:spcPts val="0"/>
              </a:spcBef>
              <a:spcAft>
                <a:spcPts val="0"/>
              </a:spcAft>
              <a:buFont typeface="+mj-lt"/>
              <a:buAutoNum type="romanU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Research Resources</a:t>
            </a:r>
          </a:p>
          <a:p>
            <a:pPr marL="342900" marR="0" lvl="0" indent="-342900">
              <a:lnSpc>
                <a:spcPct val="115000"/>
              </a:lnSpc>
              <a:spcBef>
                <a:spcPts val="0"/>
              </a:spcBef>
              <a:spcAft>
                <a:spcPts val="0"/>
              </a:spcAft>
              <a:buFont typeface="+mj-lt"/>
              <a:buAutoNum type="romanU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Transportation/Lodging Resources</a:t>
            </a:r>
          </a:p>
          <a:p>
            <a:pPr marL="342900" marR="0" lvl="0" indent="-342900">
              <a:lnSpc>
                <a:spcPct val="115000"/>
              </a:lnSpc>
              <a:spcBef>
                <a:spcPts val="0"/>
              </a:spcBef>
              <a:spcAft>
                <a:spcPts val="0"/>
              </a:spcAft>
              <a:buFont typeface="+mj-lt"/>
              <a:buAutoNum type="romanU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Wig Resources</a:t>
            </a:r>
          </a:p>
          <a:p>
            <a:pPr marL="342900" marR="0" lvl="0" indent="-342900">
              <a:lnSpc>
                <a:spcPct val="115000"/>
              </a:lnSpc>
              <a:spcBef>
                <a:spcPts val="0"/>
              </a:spcBef>
              <a:spcAft>
                <a:spcPts val="1000"/>
              </a:spcAft>
              <a:buFont typeface="+mj-lt"/>
              <a:buAutoNum type="romanU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Bereavement Resources</a:t>
            </a:r>
          </a:p>
          <a:p>
            <a:endParaRPr lang="en-US" dirty="0"/>
          </a:p>
        </p:txBody>
      </p:sp>
    </p:spTree>
    <p:extLst>
      <p:ext uri="{BB962C8B-B14F-4D97-AF65-F5344CB8AC3E}">
        <p14:creationId xmlns:p14="http://schemas.microsoft.com/office/powerpoint/2010/main" val="2383727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FECA8-14D8-2048-89A8-8BD82CEEA67E}"/>
              </a:ext>
            </a:extLst>
          </p:cNvPr>
          <p:cNvSpPr txBox="1"/>
          <p:nvPr/>
        </p:nvSpPr>
        <p:spPr>
          <a:xfrm>
            <a:off x="1546734" y="7784"/>
            <a:ext cx="9627192" cy="2613023"/>
          </a:xfrm>
          <a:prstGeom prst="rect">
            <a:avLst/>
          </a:prstGeom>
          <a:noFill/>
        </p:spPr>
        <p:txBody>
          <a:bodyPr wrap="square" rtlCol="0">
            <a:spAutoFit/>
          </a:bodyPr>
          <a:lstStyle/>
          <a:p>
            <a:pPr marL="0" marR="0">
              <a:lnSpc>
                <a:spcPct val="115000"/>
              </a:lnSpc>
              <a:spcBef>
                <a:spcPts val="500"/>
              </a:spcBef>
              <a:spcAft>
                <a:spcPts val="0"/>
              </a:spcAft>
            </a:pPr>
            <a:r>
              <a:rPr lang="en-US" sz="1200" b="1" dirty="0">
                <a:latin typeface="Calibri" panose="020F0502020204030204" pitchFamily="34" charset="0"/>
                <a:cs typeface="Times New Roman" panose="02020603050405020304" pitchFamily="18" charset="0"/>
              </a:rPr>
              <a:t>Clinic With A Heart – Lancaster County</a:t>
            </a:r>
          </a:p>
          <a:p>
            <a:pPr fontAlgn="base"/>
            <a:r>
              <a:rPr lang="en-US" sz="1200" dirty="0">
                <a:latin typeface="Calibri" panose="020F0502020204030204" pitchFamily="34" charset="0"/>
                <a:cs typeface="Times New Roman" panose="02020603050405020304" pitchFamily="18" charset="0"/>
              </a:rPr>
              <a:t>1701 S 17th St</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Lincoln, NE 18136</a:t>
            </a:r>
          </a:p>
          <a:p>
            <a:pPr fontAlgn="base"/>
            <a:r>
              <a:rPr lang="en-US" sz="1200" dirty="0">
                <a:latin typeface="Calibri" panose="020F0502020204030204" pitchFamily="34" charset="0"/>
                <a:cs typeface="Times New Roman" panose="02020603050405020304" pitchFamily="18" charset="0"/>
              </a:rPr>
              <a:t>Telephone:</a:t>
            </a:r>
            <a:r>
              <a:rPr lang="en-US" sz="1200" dirty="0">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 402-421-2924</a:t>
            </a:r>
            <a:endParaRPr lang="en-US" sz="1200" dirty="0">
              <a:latin typeface="Calibri" panose="020F0502020204030204" pitchFamily="34" charset="0"/>
              <a:cs typeface="Times New Roman" panose="02020603050405020304" pitchFamily="18" charset="0"/>
            </a:endParaRPr>
          </a:p>
          <a:p>
            <a:pPr fontAlgn="base"/>
            <a:r>
              <a:rPr lang="en-US" sz="1200" dirty="0">
                <a:latin typeface="Calibri" panose="020F0502020204030204" pitchFamily="34" charset="0"/>
                <a:cs typeface="Times New Roman" panose="02020603050405020304" pitchFamily="18" charset="0"/>
              </a:rPr>
              <a:t>Accepts: Uninsured, Underinsured</a:t>
            </a:r>
          </a:p>
          <a:p>
            <a:pPr fontAlgn="base"/>
            <a:r>
              <a:rPr lang="en-US" sz="1200" dirty="0">
                <a:latin typeface="Calibri" panose="020F0502020204030204" pitchFamily="34" charset="0"/>
                <a:cs typeface="Times New Roman" panose="02020603050405020304" pitchFamily="18" charset="0"/>
              </a:rPr>
              <a:t>Income: Low Income</a:t>
            </a:r>
          </a:p>
          <a:p>
            <a:pPr fontAlgn="base"/>
            <a:r>
              <a:rPr lang="en-US" sz="1200" dirty="0">
                <a:latin typeface="Calibri" panose="020F0502020204030204" pitchFamily="34" charset="0"/>
                <a:cs typeface="Times New Roman" panose="02020603050405020304" pitchFamily="18" charset="0"/>
              </a:rPr>
              <a:t>Fees: No fee</a:t>
            </a:r>
          </a:p>
          <a:p>
            <a:pPr fontAlgn="base"/>
            <a:r>
              <a:rPr lang="en-US" sz="1200" dirty="0">
                <a:latin typeface="Calibri" panose="020F0502020204030204" pitchFamily="34" charset="0"/>
                <a:cs typeface="Times New Roman" panose="02020603050405020304" pitchFamily="18" charset="0"/>
              </a:rPr>
              <a:t>Languages Spoken: English, Spanish</a:t>
            </a:r>
          </a:p>
          <a:p>
            <a:pPr fontAlgn="base"/>
            <a:r>
              <a:rPr lang="en-US" sz="1200" dirty="0">
                <a:latin typeface="Calibri" panose="020F0502020204030204" pitchFamily="34" charset="0"/>
                <a:cs typeface="Times New Roman" panose="02020603050405020304" pitchFamily="18" charset="0"/>
              </a:rPr>
              <a:t>Services: Vision Services, Specialist medical services, Counseling/Mental Health Services, Medical Services, Hearing Services, Dental Services, Transportation Services</a:t>
            </a:r>
          </a:p>
          <a:p>
            <a:pPr fontAlgn="base"/>
            <a:r>
              <a:rPr lang="en-US" sz="1200" dirty="0">
                <a:latin typeface="Calibri" panose="020F0502020204030204" pitchFamily="34" charset="0"/>
                <a:cs typeface="Times New Roman" panose="02020603050405020304" pitchFamily="18" charset="0"/>
              </a:rPr>
              <a:t>Open Call for hours</a:t>
            </a:r>
          </a:p>
          <a:p>
            <a:pPr fontAlgn="base"/>
            <a:r>
              <a:rPr lang="en-US" sz="1200" dirty="0">
                <a:latin typeface="Calibri" panose="020F0502020204030204" pitchFamily="34" charset="0"/>
                <a:cs typeface="Times New Roman" panose="02020603050405020304" pitchFamily="18" charset="0"/>
              </a:rPr>
              <a:t>Service Area: Lancaster County</a:t>
            </a:r>
          </a:p>
          <a:p>
            <a:pPr fontAlgn="base"/>
            <a:r>
              <a:rPr lang="en-US" sz="1200" b="1" u="sng" dirty="0">
                <a:solidFill>
                  <a:srgbClr val="0563C1"/>
                </a:solidFill>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https://www.clinicwithaheart.org/</a:t>
            </a:r>
            <a:r>
              <a:rPr lang="en-US" sz="1200" b="1" u="sng" dirty="0">
                <a:solidFill>
                  <a:srgbClr val="0563C1"/>
                </a:solidFill>
                <a:latin typeface="Calibri" panose="020F0502020204030204" pitchFamily="34" charset="0"/>
                <a:cs typeface="Times New Roman" panose="02020603050405020304" pitchFamily="18" charset="0"/>
              </a:rPr>
              <a:t> </a:t>
            </a:r>
          </a:p>
        </p:txBody>
      </p:sp>
      <p:pic>
        <p:nvPicPr>
          <p:cNvPr id="4" name="Picture 3" descr="A picture containing text, clipart&#10;&#10;Description automatically generated">
            <a:extLst>
              <a:ext uri="{FF2B5EF4-FFF2-40B4-BE49-F238E27FC236}">
                <a16:creationId xmlns:a16="http://schemas.microsoft.com/office/drawing/2014/main" id="{EA140C20-E898-647A-D1B8-C1F6F773C06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756" y="195263"/>
            <a:ext cx="1397673" cy="538162"/>
          </a:xfrm>
          <a:prstGeom prst="rect">
            <a:avLst/>
          </a:prstGeom>
        </p:spPr>
      </p:pic>
      <p:pic>
        <p:nvPicPr>
          <p:cNvPr id="9" name="Picture 8" descr="Logo&#10;&#10;Description automatically generated with medium confidence">
            <a:extLst>
              <a:ext uri="{FF2B5EF4-FFF2-40B4-BE49-F238E27FC236}">
                <a16:creationId xmlns:a16="http://schemas.microsoft.com/office/drawing/2014/main" id="{04021605-31CF-60C2-B43C-CC6C116E8E1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756" y="2697502"/>
            <a:ext cx="1461978" cy="236226"/>
          </a:xfrm>
          <a:prstGeom prst="rect">
            <a:avLst/>
          </a:prstGeom>
        </p:spPr>
      </p:pic>
      <p:sp>
        <p:nvSpPr>
          <p:cNvPr id="10" name="TextBox 9">
            <a:extLst>
              <a:ext uri="{FF2B5EF4-FFF2-40B4-BE49-F238E27FC236}">
                <a16:creationId xmlns:a16="http://schemas.microsoft.com/office/drawing/2014/main" id="{0C0A8B5A-367A-D678-97B5-11A8514DC1D7}"/>
              </a:ext>
            </a:extLst>
          </p:cNvPr>
          <p:cNvSpPr txBox="1"/>
          <p:nvPr/>
        </p:nvSpPr>
        <p:spPr>
          <a:xfrm>
            <a:off x="1546734" y="2561038"/>
            <a:ext cx="9627192" cy="1996829"/>
          </a:xfrm>
          <a:prstGeom prst="rect">
            <a:avLst/>
          </a:prstGeom>
          <a:noFill/>
        </p:spPr>
        <p:txBody>
          <a:bodyPr wrap="square" rtlCol="0">
            <a:spAutoFit/>
          </a:bodyPr>
          <a:lstStyle/>
          <a:p>
            <a:pPr>
              <a:lnSpc>
                <a:spcPct val="115000"/>
              </a:lnSpc>
            </a:pPr>
            <a:r>
              <a:rPr lang="en-US" sz="1200" b="1" dirty="0">
                <a:latin typeface="Calibri" panose="020F0502020204030204" pitchFamily="34" charset="0"/>
                <a:cs typeface="Times New Roman" panose="02020603050405020304" pitchFamily="18" charset="0"/>
              </a:rPr>
              <a:t>Heart Ministry Center – Omaha, NE </a:t>
            </a:r>
          </a:p>
          <a:p>
            <a:pPr fontAlgn="base">
              <a:lnSpc>
                <a:spcPct val="107000"/>
              </a:lnSpc>
            </a:pPr>
            <a:r>
              <a:rPr lang="en-US" sz="1200" dirty="0" err="1">
                <a:latin typeface="Calibri" panose="020F0502020204030204" pitchFamily="34" charset="0"/>
                <a:cs typeface="Times New Roman" panose="02020603050405020304" pitchFamily="18" charset="0"/>
              </a:rPr>
              <a:t>Monen</a:t>
            </a:r>
            <a:r>
              <a:rPr lang="en-US" sz="1200" dirty="0">
                <a:latin typeface="Calibri" panose="020F0502020204030204" pitchFamily="34" charset="0"/>
                <a:cs typeface="Times New Roman" panose="02020603050405020304" pitchFamily="18" charset="0"/>
              </a:rPr>
              <a:t> Healthcare Clinic</a:t>
            </a:r>
          </a:p>
          <a:p>
            <a:pPr fontAlgn="base"/>
            <a:r>
              <a:rPr lang="en-US" sz="1200" dirty="0">
                <a:latin typeface="Calibri" panose="020F0502020204030204" pitchFamily="34" charset="0"/>
                <a:cs typeface="Times New Roman" panose="02020603050405020304" pitchFamily="18" charset="0"/>
              </a:rPr>
              <a:t>The </a:t>
            </a:r>
            <a:r>
              <a:rPr lang="en-US" sz="1200" dirty="0" err="1">
                <a:latin typeface="Calibri" panose="020F0502020204030204" pitchFamily="34" charset="0"/>
                <a:cs typeface="Times New Roman" panose="02020603050405020304" pitchFamily="18" charset="0"/>
              </a:rPr>
              <a:t>Monen</a:t>
            </a:r>
            <a:r>
              <a:rPr lang="en-US" sz="1200" dirty="0">
                <a:latin typeface="Calibri" panose="020F0502020204030204" pitchFamily="34" charset="0"/>
                <a:cs typeface="Times New Roman" panose="02020603050405020304" pitchFamily="18" charset="0"/>
              </a:rPr>
              <a:t> Healthcare Clinic provides free basic medical care on a walk-in basis. Creighton University nurse practitioners can treat everyday health concerns like the flu, sore throat, or infections. Basic screenings for diabetes and blood pressure, as well as flu shots are available.</a:t>
            </a:r>
          </a:p>
          <a:p>
            <a:pPr fontAlgn="base"/>
            <a:r>
              <a:rPr lang="en-US" sz="1200" dirty="0">
                <a:latin typeface="Calibri" panose="020F0502020204030204" pitchFamily="34" charset="0"/>
                <a:cs typeface="Times New Roman" panose="02020603050405020304" pitchFamily="18" charset="0"/>
              </a:rPr>
              <a:t> </a:t>
            </a:r>
          </a:p>
          <a:p>
            <a:pPr fontAlgn="base">
              <a:lnSpc>
                <a:spcPct val="107000"/>
              </a:lnSpc>
            </a:pPr>
            <a:r>
              <a:rPr lang="en-US" sz="1200" dirty="0">
                <a:latin typeface="Calibri" panose="020F0502020204030204" pitchFamily="34" charset="0"/>
                <a:cs typeface="Times New Roman" panose="02020603050405020304" pitchFamily="18" charset="0"/>
              </a:rPr>
              <a:t>Dental Clinic</a:t>
            </a:r>
          </a:p>
          <a:p>
            <a:pPr fontAlgn="base"/>
            <a:r>
              <a:rPr lang="en-US" sz="1200" dirty="0">
                <a:latin typeface="Calibri" panose="020F0502020204030204" pitchFamily="34" charset="0"/>
                <a:cs typeface="Times New Roman" panose="02020603050405020304" pitchFamily="18" charset="0"/>
              </a:rPr>
              <a:t>Volunteer dentists provide free dental care to clients at the Heart Ministry Center. Dental services are focused on pain alleviation through teeth extractions and cavity fillings.</a:t>
            </a:r>
          </a:p>
          <a:p>
            <a:pPr fontAlgn="base"/>
            <a:r>
              <a:rPr lang="en-US" sz="1200" dirty="0">
                <a:latin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Services are by appointment only—please contact us</a:t>
            </a:r>
            <a:endParaRPr lang="en-US" sz="1200" dirty="0">
              <a:latin typeface="Calibri" panose="020F0502020204030204" pitchFamily="34" charset="0"/>
              <a:cs typeface="Times New Roman" panose="02020603050405020304" pitchFamily="18" charset="0"/>
            </a:endParaRPr>
          </a:p>
          <a:p>
            <a:pPr marR="0" fontAlgn="base">
              <a:lnSpc>
                <a:spcPct val="107000"/>
              </a:lnSpc>
              <a:spcBef>
                <a:spcPts val="0"/>
              </a:spcBef>
              <a:spcAft>
                <a:spcPts val="800"/>
              </a:spcAft>
            </a:pPr>
            <a:r>
              <a:rPr lang="en-US" sz="1200" b="1" u="sng" dirty="0">
                <a:solidFill>
                  <a:srgbClr val="0563C1"/>
                </a:solidFill>
                <a:latin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https://heartministrycenter.org/</a:t>
            </a:r>
            <a:endParaRPr lang="en-US" sz="1200" b="1" u="sng" dirty="0">
              <a:solidFill>
                <a:srgbClr val="0563C1"/>
              </a:solidFill>
              <a:latin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85B07653-30F3-56E2-F8FB-1F561DD3CE35}"/>
              </a:ext>
            </a:extLst>
          </p:cNvPr>
          <p:cNvSpPr txBox="1"/>
          <p:nvPr/>
        </p:nvSpPr>
        <p:spPr>
          <a:xfrm>
            <a:off x="1546734" y="4532492"/>
            <a:ext cx="9627192" cy="2325508"/>
          </a:xfrm>
          <a:prstGeom prst="rect">
            <a:avLst/>
          </a:prstGeom>
          <a:noFill/>
        </p:spPr>
        <p:txBody>
          <a:bodyPr wrap="square" rtlCol="0">
            <a:spAutoFit/>
          </a:bodyPr>
          <a:lstStyle/>
          <a:p>
            <a:pPr marL="0" marR="0">
              <a:lnSpc>
                <a:spcPct val="107000"/>
              </a:lnSpc>
              <a:spcBef>
                <a:spcPts val="0"/>
              </a:spcBef>
              <a:spcAft>
                <a:spcPts val="0"/>
              </a:spcAft>
            </a:pPr>
            <a:r>
              <a:rPr lang="en-US" sz="1200" b="1" dirty="0">
                <a:latin typeface="Calibri" panose="020F0502020204030204" pitchFamily="34" charset="0"/>
                <a:cs typeface="Times New Roman" panose="02020603050405020304" pitchFamily="18" charset="0"/>
              </a:rPr>
              <a:t>One World Community Health Centers, Inc</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R="0" fontAlgn="base">
              <a:spcBef>
                <a:spcPts val="0"/>
              </a:spcBef>
              <a:spcAft>
                <a:spcPts val="0"/>
              </a:spcAft>
            </a:pPr>
            <a:r>
              <a:rPr lang="en-US" sz="1200" dirty="0" err="1">
                <a:latin typeface="Calibri" panose="020F0502020204030204" pitchFamily="34" charset="0"/>
                <a:cs typeface="Times New Roman" panose="02020603050405020304" pitchFamily="18" charset="0"/>
              </a:rPr>
              <a:t>OneWorld</a:t>
            </a:r>
            <a:r>
              <a:rPr lang="en-US" sz="1200" dirty="0">
                <a:latin typeface="Calibri" panose="020F0502020204030204" pitchFamily="34" charset="0"/>
                <a:cs typeface="Times New Roman" panose="02020603050405020304" pitchFamily="18" charset="0"/>
              </a:rPr>
              <a:t> believes that everyone deserves access to the best health care possible, regardless of economic or insurance status. To that end, we provide a vast range of services in health care, dentistry and behavioral health. We focus on meeting the primary health care needs of our community, and we maintain an open-door policy, providing treatment regardless of an individual’s income, insurance coverage, without differentiation or consideration of race, sex, disability, national origin, religion, sexual orientation, gender identity, immigration status or ability to pay. In 2018, </a:t>
            </a:r>
            <a:r>
              <a:rPr lang="en-US" sz="1200" dirty="0" err="1">
                <a:latin typeface="Calibri" panose="020F0502020204030204" pitchFamily="34" charset="0"/>
                <a:cs typeface="Times New Roman" panose="02020603050405020304" pitchFamily="18" charset="0"/>
              </a:rPr>
              <a:t>OneWorld</a:t>
            </a:r>
            <a:r>
              <a:rPr lang="en-US" sz="1200" dirty="0">
                <a:latin typeface="Calibri" panose="020F0502020204030204" pitchFamily="34" charset="0"/>
                <a:cs typeface="Times New Roman" panose="02020603050405020304" pitchFamily="18" charset="0"/>
              </a:rPr>
              <a:t> clinics cared for 46,292 patients.</a:t>
            </a:r>
          </a:p>
          <a:p>
            <a:pPr marR="0" fontAlgn="base">
              <a:spcBef>
                <a:spcPts val="0"/>
              </a:spcBef>
              <a:spcAft>
                <a:spcPts val="0"/>
              </a:spcAft>
            </a:pPr>
            <a:r>
              <a:rPr lang="en-US" sz="1200" dirty="0" err="1">
                <a:latin typeface="Calibri" panose="020F0502020204030204" pitchFamily="34" charset="0"/>
                <a:cs typeface="Times New Roman" panose="02020603050405020304" pitchFamily="18" charset="0"/>
              </a:rPr>
              <a:t>OneWorld</a:t>
            </a:r>
            <a:r>
              <a:rPr lang="en-US" sz="1200" dirty="0">
                <a:latin typeface="Calibri" panose="020F0502020204030204" pitchFamily="34" charset="0"/>
                <a:cs typeface="Times New Roman" panose="02020603050405020304" pitchFamily="18" charset="0"/>
              </a:rPr>
              <a:t> clinics are accredited by the </a:t>
            </a:r>
            <a:r>
              <a:rPr lang="en-US" sz="1200" dirty="0">
                <a:latin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Joint Commission</a:t>
            </a:r>
            <a:r>
              <a:rPr lang="en-US" sz="1200" dirty="0">
                <a:latin typeface="Calibri" panose="020F0502020204030204" pitchFamily="34" charset="0"/>
                <a:cs typeface="Times New Roman" panose="02020603050405020304" pitchFamily="18" charset="0"/>
              </a:rPr>
              <a:t> as an ambulatory care clinic, certified as Patient-Centered Medical Home (PCMH), and recognized by the </a:t>
            </a:r>
            <a:r>
              <a:rPr lang="en-US" sz="1200" dirty="0">
                <a:latin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Human Rights Campaign (HRC)</a:t>
            </a:r>
            <a:r>
              <a:rPr lang="en-US" sz="1200" dirty="0">
                <a:latin typeface="Calibri" panose="020F0502020204030204" pitchFamily="34" charset="0"/>
                <a:cs typeface="Times New Roman" panose="02020603050405020304" pitchFamily="18" charset="0"/>
              </a:rPr>
              <a:t> for LGBTQIA+ quality. </a:t>
            </a:r>
            <a:r>
              <a:rPr lang="en-US" sz="1200" dirty="0" err="1">
                <a:latin typeface="Calibri" panose="020F0502020204030204" pitchFamily="34" charset="0"/>
                <a:cs typeface="Times New Roman" panose="02020603050405020304" pitchFamily="18" charset="0"/>
              </a:rPr>
              <a:t>OneWorld</a:t>
            </a:r>
            <a:r>
              <a:rPr lang="en-US" sz="1200" dirty="0">
                <a:latin typeface="Calibri" panose="020F0502020204030204" pitchFamily="34" charset="0"/>
                <a:cs typeface="Times New Roman" panose="02020603050405020304" pitchFamily="18" charset="0"/>
              </a:rPr>
              <a:t> maintains a State of Nebraska Public Health Clinic, pharmacy, radiology, lab and other licenses and certificates. </a:t>
            </a:r>
            <a:r>
              <a:rPr lang="en-US" sz="1200" dirty="0" err="1">
                <a:latin typeface="Calibri" panose="020F0502020204030204" pitchFamily="34" charset="0"/>
                <a:cs typeface="Times New Roman" panose="02020603050405020304" pitchFamily="18" charset="0"/>
              </a:rPr>
              <a:t>OneWorld</a:t>
            </a:r>
            <a:r>
              <a:rPr lang="en-US" sz="1200" dirty="0">
                <a:latin typeface="Calibri" panose="020F0502020204030204" pitchFamily="34" charset="0"/>
                <a:cs typeface="Times New Roman" panose="02020603050405020304" pitchFamily="18" charset="0"/>
              </a:rPr>
              <a:t> maintains professional liability insurance through the </a:t>
            </a:r>
            <a:r>
              <a:rPr lang="en-US" sz="1200" dirty="0">
                <a:latin typeface="Calibri" panose="020F0502020204030204" pitchFamily="34" charset="0"/>
                <a:cs typeface="Times New Roman" panose="02020603050405020304" pitchFamily="18" charset="0"/>
                <a:hlinkClick r:id="rId10">
                  <a:extLst>
                    <a:ext uri="{A12FA001-AC4F-418D-AE19-62706E023703}">
                      <ahyp:hlinkClr xmlns:ahyp="http://schemas.microsoft.com/office/drawing/2018/hyperlinkcolor" val="tx"/>
                    </a:ext>
                  </a:extLst>
                </a:hlinkClick>
              </a:rPr>
              <a:t>Federal Torts Claim Act (FTCA)</a:t>
            </a:r>
            <a:r>
              <a:rPr lang="en-US" sz="1200" dirty="0">
                <a:latin typeface="Calibri" panose="020F0502020204030204" pitchFamily="34" charset="0"/>
                <a:cs typeface="Times New Roman" panose="02020603050405020304" pitchFamily="18" charset="0"/>
              </a:rPr>
              <a:t>, and carries other insurance coverage.</a:t>
            </a:r>
          </a:p>
          <a:p>
            <a:pPr marR="0" fontAlgn="base">
              <a:spcBef>
                <a:spcPts val="0"/>
              </a:spcBef>
              <a:spcAft>
                <a:spcPts val="0"/>
              </a:spcAft>
            </a:pPr>
            <a:r>
              <a:rPr lang="en-US" sz="1200" dirty="0">
                <a:latin typeface="Calibri" panose="020F0502020204030204" pitchFamily="34" charset="0"/>
                <a:cs typeface="Times New Roman" panose="02020603050405020304" pitchFamily="18" charset="0"/>
              </a:rPr>
              <a:t>(Dental, Mental Health, WIC Clinic, Medical, and more)</a:t>
            </a:r>
          </a:p>
          <a:p>
            <a:pPr fontAlgn="base">
              <a:lnSpc>
                <a:spcPct val="107000"/>
              </a:lnSpc>
              <a:spcAft>
                <a:spcPts val="800"/>
              </a:spcAft>
            </a:pPr>
            <a:r>
              <a:rPr lang="en-US" sz="1200" b="1" u="sng" dirty="0">
                <a:solidFill>
                  <a:srgbClr val="0563C1"/>
                </a:solidFill>
                <a:latin typeface="Calibri" panose="020F0502020204030204" pitchFamily="34" charset="0"/>
                <a:cs typeface="Times New Roman" panose="02020603050405020304" pitchFamily="18" charset="0"/>
                <a:hlinkClick r:id="rId11">
                  <a:extLst>
                    <a:ext uri="{A12FA001-AC4F-418D-AE19-62706E023703}">
                      <ahyp:hlinkClr xmlns:ahyp="http://schemas.microsoft.com/office/drawing/2018/hyperlinkcolor" val="tx"/>
                    </a:ext>
                  </a:extLst>
                </a:hlinkClick>
              </a:rPr>
              <a:t>https://www.oneworldomaha.org/</a:t>
            </a:r>
            <a:r>
              <a:rPr lang="en-US" sz="1200" b="1" u="sng" dirty="0">
                <a:solidFill>
                  <a:srgbClr val="0563C1"/>
                </a:solidFill>
                <a:latin typeface="Calibri" panose="020F0502020204030204" pitchFamily="34" charset="0"/>
                <a:cs typeface="Times New Roman" panose="02020603050405020304" pitchFamily="18" charset="0"/>
              </a:rPr>
              <a:t> </a:t>
            </a:r>
          </a:p>
        </p:txBody>
      </p:sp>
      <p:pic>
        <p:nvPicPr>
          <p:cNvPr id="6" name="Picture 5" descr="Logo, company name&#10;&#10;Description automatically generated">
            <a:extLst>
              <a:ext uri="{FF2B5EF4-FFF2-40B4-BE49-F238E27FC236}">
                <a16:creationId xmlns:a16="http://schemas.microsoft.com/office/drawing/2014/main" id="{02B6EED2-6BB3-4E9C-B8F4-D69CC1DB6907}"/>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37102" y="4554077"/>
            <a:ext cx="1157287" cy="985837"/>
          </a:xfrm>
          <a:prstGeom prst="rect">
            <a:avLst/>
          </a:prstGeom>
        </p:spPr>
      </p:pic>
    </p:spTree>
    <p:extLst>
      <p:ext uri="{BB962C8B-B14F-4D97-AF65-F5344CB8AC3E}">
        <p14:creationId xmlns:p14="http://schemas.microsoft.com/office/powerpoint/2010/main" val="4128764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FECA8-14D8-2048-89A8-8BD82CEEA67E}"/>
              </a:ext>
            </a:extLst>
          </p:cNvPr>
          <p:cNvSpPr txBox="1"/>
          <p:nvPr/>
        </p:nvSpPr>
        <p:spPr>
          <a:xfrm>
            <a:off x="1546734" y="7784"/>
            <a:ext cx="9627192" cy="2494401"/>
          </a:xfrm>
          <a:prstGeom prst="rect">
            <a:avLst/>
          </a:prstGeom>
          <a:noFill/>
        </p:spPr>
        <p:txBody>
          <a:bodyPr wrap="square" rtlCol="0">
            <a:spAutoFit/>
          </a:bodyPr>
          <a:lstStyle/>
          <a:p>
            <a:pPr marL="0" marR="0">
              <a:lnSpc>
                <a:spcPct val="107000"/>
              </a:lnSpc>
              <a:spcBef>
                <a:spcPts val="0"/>
              </a:spcBef>
              <a:spcAft>
                <a:spcPts val="0"/>
              </a:spcAft>
            </a:pPr>
            <a:r>
              <a:rPr lang="en-US" sz="1200" b="1" dirty="0">
                <a:latin typeface="Calibri" panose="020F0502020204030204" pitchFamily="34" charset="0"/>
                <a:cs typeface="Times New Roman" panose="02020603050405020304" pitchFamily="18" charset="0"/>
              </a:rPr>
              <a:t>Good Neighbor Community Health Center – Boone, Colfax, Nance and Platte Counties</a:t>
            </a:r>
          </a:p>
          <a:p>
            <a:pPr fontAlgn="base"/>
            <a:r>
              <a:rPr lang="en-US" sz="1100" dirty="0">
                <a:latin typeface="Calibri" panose="020F0502020204030204" pitchFamily="34" charset="0"/>
                <a:cs typeface="Times New Roman" panose="02020603050405020304" pitchFamily="18" charset="0"/>
              </a:rPr>
              <a:t>Accepts Medicaid and </a:t>
            </a:r>
            <a:r>
              <a:rPr lang="en-US" sz="1100" dirty="0" err="1">
                <a:latin typeface="Calibri" panose="020F0502020204030204" pitchFamily="34" charset="0"/>
                <a:cs typeface="Times New Roman" panose="02020603050405020304" pitchFamily="18" charset="0"/>
              </a:rPr>
              <a:t>medicare</a:t>
            </a:r>
            <a:r>
              <a:rPr lang="en-US" sz="1100" dirty="0">
                <a:latin typeface="Calibri" panose="020F0502020204030204" pitchFamily="34" charset="0"/>
                <a:cs typeface="Times New Roman" panose="02020603050405020304" pitchFamily="18" charset="0"/>
              </a:rPr>
              <a:t>. Services are provided on a sliding-fee scale according to the patient’s household income. No one will be denied services at their clinics based on inability to pay.  They also offer telehealth visits, free drive through COVID tests. Both clinics have on-site pharmacies.</a:t>
            </a:r>
          </a:p>
          <a:p>
            <a:pPr fontAlgn="base"/>
            <a:r>
              <a:rPr lang="en-US" sz="1100" dirty="0">
                <a:latin typeface="Calibri" panose="020F0502020204030204" pitchFamily="34" charset="0"/>
                <a:cs typeface="Times New Roman" panose="02020603050405020304" pitchFamily="18" charset="0"/>
              </a:rPr>
              <a:t>East-Central District Health Dept</a:t>
            </a:r>
            <a:br>
              <a:rPr lang="en-US" sz="1100" dirty="0">
                <a:latin typeface="Calibri" panose="020F0502020204030204" pitchFamily="34" charset="0"/>
                <a:cs typeface="Times New Roman" panose="02020603050405020304" pitchFamily="18" charset="0"/>
              </a:rPr>
            </a:br>
            <a:r>
              <a:rPr lang="en-US" sz="1100" dirty="0">
                <a:latin typeface="Calibri" panose="020F0502020204030204" pitchFamily="34" charset="0"/>
                <a:cs typeface="Times New Roman" panose="02020603050405020304" pitchFamily="18" charset="0"/>
              </a:rPr>
              <a:t>Columbus, NE 3184</a:t>
            </a:r>
          </a:p>
          <a:p>
            <a:pPr fontAlgn="base"/>
            <a:r>
              <a:rPr lang="en-US" sz="1100" dirty="0">
                <a:latin typeface="Calibri" panose="020F0502020204030204" pitchFamily="34" charset="0"/>
                <a:cs typeface="Times New Roman" panose="02020603050405020304" pitchFamily="18" charset="0"/>
              </a:rPr>
              <a:t>Telephone:</a:t>
            </a:r>
            <a:r>
              <a:rPr lang="en-US" sz="1100" dirty="0">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 866-466-9339</a:t>
            </a:r>
            <a:endParaRPr lang="en-US" sz="1100" dirty="0">
              <a:latin typeface="Calibri" panose="020F0502020204030204" pitchFamily="34" charset="0"/>
              <a:cs typeface="Times New Roman" panose="02020603050405020304" pitchFamily="18" charset="0"/>
            </a:endParaRPr>
          </a:p>
          <a:p>
            <a:pPr fontAlgn="base"/>
            <a:r>
              <a:rPr lang="en-US" sz="1100" dirty="0">
                <a:latin typeface="Calibri" panose="020F0502020204030204" pitchFamily="34" charset="0"/>
                <a:cs typeface="Times New Roman" panose="02020603050405020304" pitchFamily="18" charset="0"/>
              </a:rPr>
              <a:t>Accepts: Uninsured, Underinsured, Insurance, Medicare, Medicaid</a:t>
            </a:r>
          </a:p>
          <a:p>
            <a:pPr fontAlgn="base"/>
            <a:r>
              <a:rPr lang="en-US" sz="1100" dirty="0">
                <a:latin typeface="Calibri" panose="020F0502020204030204" pitchFamily="34" charset="0"/>
                <a:cs typeface="Times New Roman" panose="02020603050405020304" pitchFamily="18" charset="0"/>
              </a:rPr>
              <a:t>Income: All income levels accepted</a:t>
            </a:r>
          </a:p>
          <a:p>
            <a:pPr fontAlgn="base"/>
            <a:r>
              <a:rPr lang="en-US" sz="1100" dirty="0">
                <a:latin typeface="Calibri" panose="020F0502020204030204" pitchFamily="34" charset="0"/>
                <a:cs typeface="Times New Roman" panose="02020603050405020304" pitchFamily="18" charset="0"/>
              </a:rPr>
              <a:t>Fees: Sliding scale. No one turned away due to inability to pay</a:t>
            </a:r>
          </a:p>
          <a:p>
            <a:pPr fontAlgn="base"/>
            <a:r>
              <a:rPr lang="en-US" sz="1100" dirty="0">
                <a:latin typeface="Calibri" panose="020F0502020204030204" pitchFamily="34" charset="0"/>
                <a:cs typeface="Times New Roman" panose="02020603050405020304" pitchFamily="18" charset="0"/>
              </a:rPr>
              <a:t>Languages Spoken: English, Spanish</a:t>
            </a:r>
          </a:p>
          <a:p>
            <a:pPr fontAlgn="base"/>
            <a:r>
              <a:rPr lang="en-US" sz="1100" dirty="0">
                <a:latin typeface="Calibri" panose="020F0502020204030204" pitchFamily="34" charset="0"/>
                <a:cs typeface="Times New Roman" panose="02020603050405020304" pitchFamily="18" charset="0"/>
              </a:rPr>
              <a:t>Services: Women’s Health, Social Services, Pediatric, OB/GYN, Counseling/Mental Health, Medical, Dental, Sexually Transmitted Diseases (STD) Testing, HIV/AIDS Testing, Lab, WIC, Pregnancy, Immunizations, Transportation, Hepatitis C Testing</a:t>
            </a:r>
          </a:p>
          <a:p>
            <a:pPr fontAlgn="base"/>
            <a:r>
              <a:rPr lang="en-US" sz="1100" dirty="0">
                <a:latin typeface="Calibri" panose="020F0502020204030204" pitchFamily="34" charset="0"/>
                <a:cs typeface="Times New Roman" panose="02020603050405020304" pitchFamily="18" charset="0"/>
              </a:rPr>
              <a:t>Service Area: Boone, Colfax, Nance and Platte counties</a:t>
            </a:r>
          </a:p>
          <a:p>
            <a:pPr fontAlgn="base">
              <a:lnSpc>
                <a:spcPct val="107000"/>
              </a:lnSpc>
              <a:spcAft>
                <a:spcPts val="800"/>
              </a:spcAft>
            </a:pPr>
            <a:r>
              <a:rPr lang="en-US" sz="1100" b="1" u="sng" dirty="0">
                <a:solidFill>
                  <a:srgbClr val="0563C1"/>
                </a:solidFill>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https://ecdhd.ne.gov/</a:t>
            </a:r>
            <a:r>
              <a:rPr lang="en-US" sz="1100" b="1" u="sng" dirty="0">
                <a:solidFill>
                  <a:srgbClr val="0563C1"/>
                </a:solidFill>
                <a:latin typeface="Calibri" panose="020F0502020204030204" pitchFamily="34" charset="0"/>
                <a:cs typeface="Times New Roman" panose="02020603050405020304" pitchFamily="18" charset="0"/>
              </a:rPr>
              <a:t> </a:t>
            </a:r>
          </a:p>
        </p:txBody>
      </p:sp>
      <p:sp>
        <p:nvSpPr>
          <p:cNvPr id="10" name="TextBox 9">
            <a:extLst>
              <a:ext uri="{FF2B5EF4-FFF2-40B4-BE49-F238E27FC236}">
                <a16:creationId xmlns:a16="http://schemas.microsoft.com/office/drawing/2014/main" id="{0C0A8B5A-367A-D678-97B5-11A8514DC1D7}"/>
              </a:ext>
            </a:extLst>
          </p:cNvPr>
          <p:cNvSpPr txBox="1"/>
          <p:nvPr/>
        </p:nvSpPr>
        <p:spPr>
          <a:xfrm>
            <a:off x="1546734" y="2628228"/>
            <a:ext cx="9627192" cy="2170594"/>
          </a:xfrm>
          <a:prstGeom prst="rect">
            <a:avLst/>
          </a:prstGeom>
          <a:noFill/>
        </p:spPr>
        <p:txBody>
          <a:bodyPr wrap="square" rtlCol="0">
            <a:spAutoFit/>
          </a:bodyPr>
          <a:lstStyle/>
          <a:p>
            <a:pPr marL="0" marR="0">
              <a:lnSpc>
                <a:spcPct val="115000"/>
              </a:lnSpc>
              <a:spcBef>
                <a:spcPts val="500"/>
              </a:spcBef>
              <a:spcAft>
                <a:spcPts val="0"/>
              </a:spcAft>
            </a:pPr>
            <a:r>
              <a:rPr lang="en-US" sz="1200" b="1" dirty="0">
                <a:latin typeface="Calibri" panose="020F0502020204030204" pitchFamily="34" charset="0"/>
                <a:cs typeface="Times New Roman" panose="02020603050405020304" pitchFamily="18" charset="0"/>
              </a:rPr>
              <a:t>People’s City Mission Free Clinic – Lincoln and Lancaster County</a:t>
            </a:r>
          </a:p>
          <a:p>
            <a:pPr marR="0" fontAlgn="base">
              <a:spcBef>
                <a:spcPts val="0"/>
              </a:spcBef>
              <a:spcAft>
                <a:spcPts val="0"/>
              </a:spcAft>
            </a:pPr>
            <a:r>
              <a:rPr lang="en-US" sz="1100" dirty="0">
                <a:latin typeface="Calibri" panose="020F0502020204030204" pitchFamily="34" charset="0"/>
                <a:cs typeface="Times New Roman" panose="02020603050405020304" pitchFamily="18" charset="0"/>
              </a:rPr>
              <a:t>401 N 2nd St</a:t>
            </a:r>
            <a:br>
              <a:rPr lang="en-US" sz="1100" dirty="0">
                <a:latin typeface="Calibri" panose="020F0502020204030204" pitchFamily="34" charset="0"/>
                <a:cs typeface="Times New Roman" panose="02020603050405020304" pitchFamily="18" charset="0"/>
              </a:rPr>
            </a:br>
            <a:r>
              <a:rPr lang="en-US" sz="1100" dirty="0">
                <a:latin typeface="Calibri" panose="020F0502020204030204" pitchFamily="34" charset="0"/>
                <a:cs typeface="Times New Roman" panose="02020603050405020304" pitchFamily="18" charset="0"/>
              </a:rPr>
              <a:t>Lincoln, NE 18751</a:t>
            </a:r>
          </a:p>
          <a:p>
            <a:pPr marR="0" fontAlgn="base">
              <a:spcBef>
                <a:spcPts val="0"/>
              </a:spcBef>
              <a:spcAft>
                <a:spcPts val="0"/>
              </a:spcAft>
            </a:pPr>
            <a:r>
              <a:rPr lang="en-US" sz="1100" dirty="0">
                <a:latin typeface="Calibri" panose="020F0502020204030204" pitchFamily="34" charset="0"/>
                <a:cs typeface="Times New Roman" panose="02020603050405020304" pitchFamily="18" charset="0"/>
              </a:rPr>
              <a:t>Telephone:</a:t>
            </a:r>
            <a:r>
              <a:rPr lang="en-US" sz="1100" dirty="0">
                <a:latin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 402-817-0980</a:t>
            </a:r>
            <a:endParaRPr lang="en-US" sz="1100" dirty="0">
              <a:latin typeface="Calibri" panose="020F0502020204030204" pitchFamily="34" charset="0"/>
              <a:cs typeface="Times New Roman" panose="02020603050405020304" pitchFamily="18" charset="0"/>
            </a:endParaRPr>
          </a:p>
          <a:p>
            <a:pPr marR="0" fontAlgn="base">
              <a:spcBef>
                <a:spcPts val="0"/>
              </a:spcBef>
              <a:spcAft>
                <a:spcPts val="0"/>
              </a:spcAft>
            </a:pPr>
            <a:r>
              <a:rPr lang="en-US" sz="1100" dirty="0">
                <a:latin typeface="Calibri" panose="020F0502020204030204" pitchFamily="34" charset="0"/>
                <a:cs typeface="Times New Roman" panose="02020603050405020304" pitchFamily="18" charset="0"/>
              </a:rPr>
              <a:t>Accepts: Uninsured Only</a:t>
            </a:r>
          </a:p>
          <a:p>
            <a:pPr marR="0" fontAlgn="base">
              <a:spcBef>
                <a:spcPts val="0"/>
              </a:spcBef>
              <a:spcAft>
                <a:spcPts val="0"/>
              </a:spcAft>
            </a:pPr>
            <a:r>
              <a:rPr lang="en-US" sz="1100" dirty="0">
                <a:latin typeface="Calibri" panose="020F0502020204030204" pitchFamily="34" charset="0"/>
                <a:cs typeface="Times New Roman" panose="02020603050405020304" pitchFamily="18" charset="0"/>
              </a:rPr>
              <a:t>Income: At or below 200% federal poverty level</a:t>
            </a:r>
          </a:p>
          <a:p>
            <a:pPr marR="0" fontAlgn="base">
              <a:spcBef>
                <a:spcPts val="0"/>
              </a:spcBef>
              <a:spcAft>
                <a:spcPts val="0"/>
              </a:spcAft>
            </a:pPr>
            <a:r>
              <a:rPr lang="en-US" sz="1100" dirty="0">
                <a:latin typeface="Calibri" panose="020F0502020204030204" pitchFamily="34" charset="0"/>
                <a:cs typeface="Times New Roman" panose="02020603050405020304" pitchFamily="18" charset="0"/>
              </a:rPr>
              <a:t>Fees: No fee</a:t>
            </a:r>
          </a:p>
          <a:p>
            <a:pPr marR="0" fontAlgn="base">
              <a:spcBef>
                <a:spcPts val="0"/>
              </a:spcBef>
              <a:spcAft>
                <a:spcPts val="0"/>
              </a:spcAft>
            </a:pPr>
            <a:r>
              <a:rPr lang="en-US" sz="1100" dirty="0">
                <a:latin typeface="Calibri" panose="020F0502020204030204" pitchFamily="34" charset="0"/>
                <a:cs typeface="Times New Roman" panose="02020603050405020304" pitchFamily="18" charset="0"/>
              </a:rPr>
              <a:t>Languages Spoken: English, Others By Translation Service</a:t>
            </a:r>
          </a:p>
          <a:p>
            <a:pPr marR="0" fontAlgn="base">
              <a:spcBef>
                <a:spcPts val="0"/>
              </a:spcBef>
              <a:spcAft>
                <a:spcPts val="0"/>
              </a:spcAft>
            </a:pPr>
            <a:r>
              <a:rPr lang="en-US" sz="1100" dirty="0">
                <a:latin typeface="Calibri" panose="020F0502020204030204" pitchFamily="34" charset="0"/>
                <a:cs typeface="Times New Roman" panose="02020603050405020304" pitchFamily="18" charset="0"/>
              </a:rPr>
              <a:t>Services: Vision, Specialists, Pharmacy, Medical, Dental, Sexually Transmitted Diseases (STD) Testing, HIV/AIDS Testing, Lab, Hepatitis C Testing</a:t>
            </a:r>
          </a:p>
          <a:p>
            <a:pPr marR="0" fontAlgn="base">
              <a:spcBef>
                <a:spcPts val="0"/>
              </a:spcBef>
              <a:spcAft>
                <a:spcPts val="0"/>
              </a:spcAft>
            </a:pPr>
            <a:r>
              <a:rPr lang="en-US" sz="1100" dirty="0">
                <a:latin typeface="Calibri" panose="020F0502020204030204" pitchFamily="34" charset="0"/>
                <a:cs typeface="Times New Roman" panose="02020603050405020304" pitchFamily="18" charset="0"/>
              </a:rPr>
              <a:t>Open Monday – Friday</a:t>
            </a:r>
          </a:p>
          <a:p>
            <a:pPr marR="0" fontAlgn="base">
              <a:spcBef>
                <a:spcPts val="0"/>
              </a:spcBef>
              <a:spcAft>
                <a:spcPts val="0"/>
              </a:spcAft>
            </a:pPr>
            <a:r>
              <a:rPr lang="en-US" sz="1100" dirty="0">
                <a:latin typeface="Calibri" panose="020F0502020204030204" pitchFamily="34" charset="0"/>
                <a:cs typeface="Times New Roman" panose="02020603050405020304" pitchFamily="18" charset="0"/>
              </a:rPr>
              <a:t>Service Area: Lincoln and Lancaster County</a:t>
            </a:r>
          </a:p>
          <a:p>
            <a:pPr marR="0" fontAlgn="base">
              <a:lnSpc>
                <a:spcPct val="107000"/>
              </a:lnSpc>
              <a:spcBef>
                <a:spcPts val="0"/>
              </a:spcBef>
              <a:spcAft>
                <a:spcPts val="800"/>
              </a:spcAft>
            </a:pPr>
            <a:r>
              <a:rPr lang="en-US" sz="1100" b="1" u="sng" dirty="0">
                <a:solidFill>
                  <a:srgbClr val="0563C1"/>
                </a:solidFill>
                <a:latin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https://pcmlincoln.org/free-clinic/</a:t>
            </a:r>
            <a:r>
              <a:rPr lang="en-US" sz="1100" b="1" u="sng" dirty="0">
                <a:solidFill>
                  <a:srgbClr val="0563C1"/>
                </a:solidFill>
                <a:latin typeface="Calibri" panose="020F0502020204030204" pitchFamily="34" charset="0"/>
                <a:cs typeface="Times New Roman" panose="02020603050405020304" pitchFamily="18" charset="0"/>
              </a:rPr>
              <a:t> </a:t>
            </a:r>
          </a:p>
        </p:txBody>
      </p:sp>
      <p:sp>
        <p:nvSpPr>
          <p:cNvPr id="14" name="TextBox 13">
            <a:extLst>
              <a:ext uri="{FF2B5EF4-FFF2-40B4-BE49-F238E27FC236}">
                <a16:creationId xmlns:a16="http://schemas.microsoft.com/office/drawing/2014/main" id="{85B07653-30F3-56E2-F8FB-1F561DD3CE35}"/>
              </a:ext>
            </a:extLst>
          </p:cNvPr>
          <p:cNvSpPr txBox="1"/>
          <p:nvPr/>
        </p:nvSpPr>
        <p:spPr>
          <a:xfrm>
            <a:off x="1546734" y="4847873"/>
            <a:ext cx="9627192" cy="2002343"/>
          </a:xfrm>
          <a:prstGeom prst="rect">
            <a:avLst/>
          </a:prstGeom>
          <a:noFill/>
        </p:spPr>
        <p:txBody>
          <a:bodyPr wrap="square" rtlCol="0">
            <a:spAutoFit/>
          </a:bodyPr>
          <a:lstStyle/>
          <a:p>
            <a:pPr marL="0" marR="0">
              <a:lnSpc>
                <a:spcPct val="107000"/>
              </a:lnSpc>
              <a:spcBef>
                <a:spcPts val="0"/>
              </a:spcBef>
              <a:spcAft>
                <a:spcPts val="0"/>
              </a:spcAft>
            </a:pPr>
            <a:r>
              <a:rPr lang="en-US" sz="1200" b="1" dirty="0">
                <a:latin typeface="Calibri" panose="020F0502020204030204" pitchFamily="34" charset="0"/>
                <a:cs typeface="Times New Roman" panose="02020603050405020304" pitchFamily="18" charset="0"/>
              </a:rPr>
              <a:t>SHARING Dental Clinic at UN Medical Center – Omaha, NE</a:t>
            </a:r>
          </a:p>
          <a:p>
            <a:pPr fontAlgn="base"/>
            <a:r>
              <a:rPr lang="en-US" sz="1100" dirty="0">
                <a:latin typeface="Calibri" panose="020F0502020204030204" pitchFamily="34" charset="0"/>
                <a:cs typeface="Times New Roman" panose="02020603050405020304" pitchFamily="18" charset="0"/>
              </a:rPr>
              <a:t>Omaha, NE 26805</a:t>
            </a:r>
          </a:p>
          <a:p>
            <a:pPr fontAlgn="base"/>
            <a:r>
              <a:rPr lang="en-US" sz="1100" dirty="0">
                <a:latin typeface="Calibri" panose="020F0502020204030204" pitchFamily="34" charset="0"/>
                <a:cs typeface="Times New Roman" panose="02020603050405020304" pitchFamily="18" charset="0"/>
              </a:rPr>
              <a:t>Telephone:</a:t>
            </a:r>
            <a:r>
              <a:rPr lang="en-US" sz="1100" dirty="0">
                <a:latin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 402-595-2280</a:t>
            </a:r>
            <a:endParaRPr lang="en-US" sz="1100" dirty="0">
              <a:latin typeface="Calibri" panose="020F0502020204030204" pitchFamily="34" charset="0"/>
              <a:cs typeface="Times New Roman" panose="02020603050405020304" pitchFamily="18" charset="0"/>
            </a:endParaRPr>
          </a:p>
          <a:p>
            <a:pPr fontAlgn="base"/>
            <a:r>
              <a:rPr lang="en-US" sz="1100" dirty="0">
                <a:latin typeface="Calibri" panose="020F0502020204030204" pitchFamily="34" charset="0"/>
                <a:cs typeface="Times New Roman" panose="02020603050405020304" pitchFamily="18" charset="0"/>
              </a:rPr>
              <a:t>Accepts: Uninsured, Underinsured, Insurance, Medicare, Medicaid</a:t>
            </a:r>
          </a:p>
          <a:p>
            <a:pPr fontAlgn="base"/>
            <a:r>
              <a:rPr lang="en-US" sz="1100" dirty="0">
                <a:latin typeface="Calibri" panose="020F0502020204030204" pitchFamily="34" charset="0"/>
                <a:cs typeface="Times New Roman" panose="02020603050405020304" pitchFamily="18" charset="0"/>
              </a:rPr>
              <a:t>Income: All income levels accepted</a:t>
            </a:r>
          </a:p>
          <a:p>
            <a:pPr fontAlgn="base"/>
            <a:r>
              <a:rPr lang="en-US" sz="1100" dirty="0">
                <a:latin typeface="Calibri" panose="020F0502020204030204" pitchFamily="34" charset="0"/>
                <a:cs typeface="Times New Roman" panose="02020603050405020304" pitchFamily="18" charset="0"/>
              </a:rPr>
              <a:t>Fees: Financial assistance available</a:t>
            </a:r>
          </a:p>
          <a:p>
            <a:pPr fontAlgn="base"/>
            <a:r>
              <a:rPr lang="en-US" sz="1100" dirty="0">
                <a:latin typeface="Calibri" panose="020F0502020204030204" pitchFamily="34" charset="0"/>
                <a:cs typeface="Times New Roman" panose="02020603050405020304" pitchFamily="18" charset="0"/>
              </a:rPr>
              <a:t>Languages Spoken: English, Spanish</a:t>
            </a:r>
          </a:p>
          <a:p>
            <a:pPr fontAlgn="base"/>
            <a:r>
              <a:rPr lang="en-US" sz="1100" dirty="0">
                <a:latin typeface="Calibri" panose="020F0502020204030204" pitchFamily="34" charset="0"/>
                <a:cs typeface="Times New Roman" panose="02020603050405020304" pitchFamily="18" charset="0"/>
              </a:rPr>
              <a:t>Services: Dental Services</a:t>
            </a:r>
          </a:p>
          <a:p>
            <a:pPr fontAlgn="base"/>
            <a:r>
              <a:rPr lang="en-US" sz="1100" dirty="0">
                <a:latin typeface="Calibri" panose="020F0502020204030204" pitchFamily="34" charset="0"/>
                <a:cs typeface="Times New Roman" panose="02020603050405020304" pitchFamily="18" charset="0"/>
              </a:rPr>
              <a:t>Open Call for hours</a:t>
            </a:r>
          </a:p>
          <a:p>
            <a:pPr fontAlgn="base"/>
            <a:r>
              <a:rPr lang="en-US" sz="1100" dirty="0">
                <a:latin typeface="Calibri" panose="020F0502020204030204" pitchFamily="34" charset="0"/>
                <a:cs typeface="Times New Roman" panose="02020603050405020304" pitchFamily="18" charset="0"/>
              </a:rPr>
              <a:t>Service Area: Omaha Area</a:t>
            </a:r>
          </a:p>
          <a:p>
            <a:pPr fontAlgn="base">
              <a:lnSpc>
                <a:spcPct val="107000"/>
              </a:lnSpc>
              <a:spcAft>
                <a:spcPts val="800"/>
              </a:spcAft>
            </a:pPr>
            <a:r>
              <a:rPr lang="en-US" sz="1200" b="1" u="sng" dirty="0">
                <a:solidFill>
                  <a:srgbClr val="0563C1"/>
                </a:solidFill>
                <a:latin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https://www.unmc.edu/sharing/</a:t>
            </a:r>
            <a:r>
              <a:rPr lang="en-US" sz="1200" b="1" u="sng" dirty="0">
                <a:solidFill>
                  <a:srgbClr val="0563C1"/>
                </a:solidFill>
                <a:latin typeface="Calibri" panose="020F0502020204030204" pitchFamily="34" charset="0"/>
                <a:cs typeface="Times New Roman" panose="02020603050405020304" pitchFamily="18" charset="0"/>
              </a:rPr>
              <a:t> </a:t>
            </a:r>
          </a:p>
        </p:txBody>
      </p:sp>
      <p:pic>
        <p:nvPicPr>
          <p:cNvPr id="3" name="Picture 2" descr="Text&#10;&#10;Description automatically generated with low confidence">
            <a:extLst>
              <a:ext uri="{FF2B5EF4-FFF2-40B4-BE49-F238E27FC236}">
                <a16:creationId xmlns:a16="http://schemas.microsoft.com/office/drawing/2014/main" id="{2E14FBC9-2F60-4106-5315-8D41E92C52E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77910" y="176213"/>
            <a:ext cx="1275671" cy="357188"/>
          </a:xfrm>
          <a:prstGeom prst="rect">
            <a:avLst/>
          </a:prstGeom>
        </p:spPr>
      </p:pic>
      <p:pic>
        <p:nvPicPr>
          <p:cNvPr id="7" name="Picture 6" descr="A picture containing logo&#10;&#10;Description automatically generated">
            <a:extLst>
              <a:ext uri="{FF2B5EF4-FFF2-40B4-BE49-F238E27FC236}">
                <a16:creationId xmlns:a16="http://schemas.microsoft.com/office/drawing/2014/main" id="{098EE9C8-4FE6-906A-2E64-20C348F3C5D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31333" y="2583871"/>
            <a:ext cx="1368824" cy="652824"/>
          </a:xfrm>
          <a:prstGeom prst="rect">
            <a:avLst/>
          </a:prstGeom>
        </p:spPr>
      </p:pic>
      <p:pic>
        <p:nvPicPr>
          <p:cNvPr id="11" name="Picture 10" descr="A dentist working on a patient&#10;&#10;Description automatically generated with low confidence">
            <a:extLst>
              <a:ext uri="{FF2B5EF4-FFF2-40B4-BE49-F238E27FC236}">
                <a16:creationId xmlns:a16="http://schemas.microsoft.com/office/drawing/2014/main" id="{330125F1-5B56-0AA0-20C7-58CFC257245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5283" y="4847873"/>
            <a:ext cx="1481451" cy="985838"/>
          </a:xfrm>
          <a:prstGeom prst="rect">
            <a:avLst/>
          </a:prstGeom>
        </p:spPr>
      </p:pic>
    </p:spTree>
    <p:extLst>
      <p:ext uri="{BB962C8B-B14F-4D97-AF65-F5344CB8AC3E}">
        <p14:creationId xmlns:p14="http://schemas.microsoft.com/office/powerpoint/2010/main" val="494269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59FECA8-14D8-2048-89A8-8BD82CEEA67E}"/>
              </a:ext>
            </a:extLst>
          </p:cNvPr>
          <p:cNvSpPr txBox="1"/>
          <p:nvPr/>
        </p:nvSpPr>
        <p:spPr>
          <a:xfrm>
            <a:off x="1546734" y="0"/>
            <a:ext cx="9627192" cy="2325508"/>
          </a:xfrm>
          <a:prstGeom prst="rect">
            <a:avLst/>
          </a:prstGeom>
          <a:noFill/>
        </p:spPr>
        <p:txBody>
          <a:bodyPr wrap="square" rtlCol="0">
            <a:spAutoFit/>
          </a:bodyPr>
          <a:lstStyle/>
          <a:p>
            <a:pPr marL="0" marR="0">
              <a:lnSpc>
                <a:spcPct val="107000"/>
              </a:lnSpc>
              <a:spcBef>
                <a:spcPts val="0"/>
              </a:spcBef>
              <a:spcAft>
                <a:spcPts val="0"/>
              </a:spcAft>
            </a:pPr>
            <a:r>
              <a:rPr lang="en-US" sz="1200" b="1" dirty="0">
                <a:latin typeface="Calibri" panose="020F0502020204030204" pitchFamily="34" charset="0"/>
                <a:cs typeface="Times New Roman" panose="02020603050405020304" pitchFamily="18" charset="0"/>
              </a:rPr>
              <a:t>Third City Community Clinic – Hamilton, Howard, and Merrick Counties</a:t>
            </a:r>
          </a:p>
          <a:p>
            <a:pPr marL="0" marR="0" fontAlgn="base">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1107 North Broadwell Ave</a:t>
            </a:r>
            <a:br>
              <a:rPr lang="en-US" sz="1200" dirty="0">
                <a:effectLst/>
                <a:latin typeface="Calibri" panose="020F0502020204030204" pitchFamily="34" charset="0"/>
                <a:ea typeface="Times New Roman" panose="02020603050405020304" pitchFamily="18" charset="0"/>
                <a:cs typeface="Times New Roman" panose="02020603050405020304" pitchFamily="18" charset="0"/>
              </a:rPr>
            </a:b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Grand Island, NE 221</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Telephone:</a:t>
            </a:r>
            <a:r>
              <a:rPr lang="en-US" sz="1200" u="none" strike="noStrike"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 308-398-5312</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Accepts: Uninsured Only</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Income: Low Income</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Fees: Donation requested</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Languages Spoken: English</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Services: Primary Care, Pediatric, Medical, Health Education/Nutrition, Dental, Diabetes – Treatment/Management</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Open Monday – Friday</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Service Area: Hall, Hamilton, Howard, and Merrick counties</a:t>
            </a:r>
            <a:endParaRPr lang="en-US" sz="12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800"/>
              </a:spcAft>
            </a:pPr>
            <a:r>
              <a:rPr lang="en-US" sz="1200" b="1"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https://www.thirdcityclinic.com/</a:t>
            </a: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4" name="Picture 3" descr="A picture containing text, clipart&#10;&#10;Description automatically generated">
            <a:extLst>
              <a:ext uri="{FF2B5EF4-FFF2-40B4-BE49-F238E27FC236}">
                <a16:creationId xmlns:a16="http://schemas.microsoft.com/office/drawing/2014/main" id="{81990363-2D87-C979-8605-E15BC4A8198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0226" y="91191"/>
            <a:ext cx="1071563" cy="1071563"/>
          </a:xfrm>
          <a:prstGeom prst="rect">
            <a:avLst/>
          </a:prstGeom>
        </p:spPr>
      </p:pic>
      <p:sp>
        <p:nvSpPr>
          <p:cNvPr id="13" name="TextBox 12">
            <a:extLst>
              <a:ext uri="{FF2B5EF4-FFF2-40B4-BE49-F238E27FC236}">
                <a16:creationId xmlns:a16="http://schemas.microsoft.com/office/drawing/2014/main" id="{585E2582-8FAE-32E3-C939-448420375EE2}"/>
              </a:ext>
            </a:extLst>
          </p:cNvPr>
          <p:cNvSpPr txBox="1"/>
          <p:nvPr/>
        </p:nvSpPr>
        <p:spPr>
          <a:xfrm>
            <a:off x="0" y="2464428"/>
            <a:ext cx="12192000" cy="369332"/>
          </a:xfrm>
          <a:prstGeom prst="rect">
            <a:avLst/>
          </a:prstGeom>
          <a:solidFill>
            <a:schemeClr val="accent1"/>
          </a:solidFill>
        </p:spPr>
        <p:txBody>
          <a:bodyPr wrap="square" rtlCol="0">
            <a:spAutoFit/>
          </a:bodyPr>
          <a:lstStyle/>
          <a:p>
            <a:pPr algn="ctr"/>
            <a:r>
              <a:rPr lang="en-US" b="1" dirty="0">
                <a:solidFill>
                  <a:schemeClr val="bg1"/>
                </a:solidFill>
              </a:rPr>
              <a:t>Job Resources</a:t>
            </a:r>
          </a:p>
        </p:txBody>
      </p:sp>
      <p:pic>
        <p:nvPicPr>
          <p:cNvPr id="15" name="Picture 14" descr="Logo&#10;&#10;Description automatically generated with medium confidence">
            <a:extLst>
              <a:ext uri="{FF2B5EF4-FFF2-40B4-BE49-F238E27FC236}">
                <a16:creationId xmlns:a16="http://schemas.microsoft.com/office/drawing/2014/main" id="{0DBE360B-203C-E614-04F4-82E46B243FC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956" y="3105786"/>
            <a:ext cx="1461978" cy="236226"/>
          </a:xfrm>
          <a:prstGeom prst="rect">
            <a:avLst/>
          </a:prstGeom>
        </p:spPr>
      </p:pic>
      <p:sp>
        <p:nvSpPr>
          <p:cNvPr id="16" name="TextBox 15">
            <a:extLst>
              <a:ext uri="{FF2B5EF4-FFF2-40B4-BE49-F238E27FC236}">
                <a16:creationId xmlns:a16="http://schemas.microsoft.com/office/drawing/2014/main" id="{B0C085C1-9D89-90C4-91BC-D883CDC01B3F}"/>
              </a:ext>
            </a:extLst>
          </p:cNvPr>
          <p:cNvSpPr txBox="1"/>
          <p:nvPr/>
        </p:nvSpPr>
        <p:spPr>
          <a:xfrm>
            <a:off x="1622934" y="2972680"/>
            <a:ext cx="9627192" cy="1232260"/>
          </a:xfrm>
          <a:prstGeom prst="rect">
            <a:avLst/>
          </a:prstGeom>
          <a:noFill/>
        </p:spPr>
        <p:txBody>
          <a:bodyPr wrap="square" rtlCol="0">
            <a:spAutoFit/>
          </a:bodyPr>
          <a:lstStyle/>
          <a:p>
            <a:pPr>
              <a:lnSpc>
                <a:spcPct val="115000"/>
              </a:lnSpc>
            </a:pPr>
            <a:r>
              <a:rPr lang="en-US" sz="1200" b="1" dirty="0">
                <a:latin typeface="Calibri" panose="020F0502020204030204" pitchFamily="34" charset="0"/>
                <a:cs typeface="Times New Roman" panose="02020603050405020304" pitchFamily="18" charset="0"/>
              </a:rPr>
              <a:t>Heart Ministry Center – Omaha, NE </a:t>
            </a:r>
          </a:p>
          <a:p>
            <a:pPr fontAlgn="base"/>
            <a:r>
              <a:rPr lang="en-US" sz="1200" dirty="0">
                <a:latin typeface="Calibri" panose="020F0502020204030204" pitchFamily="34" charset="0"/>
                <a:cs typeface="Times New Roman" panose="02020603050405020304" pitchFamily="18" charset="0"/>
              </a:rPr>
              <a:t>Fresh Start Job Placement Program</a:t>
            </a:r>
          </a:p>
          <a:p>
            <a:pPr fontAlgn="base"/>
            <a:r>
              <a:rPr lang="en-US" sz="1200" dirty="0">
                <a:latin typeface="Calibri" panose="020F0502020204030204" pitchFamily="34" charset="0"/>
                <a:cs typeface="Times New Roman" panose="02020603050405020304" pitchFamily="18" charset="0"/>
              </a:rPr>
              <a:t>Fresh Start is an intensive 15-20 week program that offers participants an opportunity to learn job skills, effective workplace communication and customer service skills while helping to serve others in the community. The Center provides employment placement assistance for graduates of the program.</a:t>
            </a:r>
          </a:p>
          <a:p>
            <a:pPr fontAlgn="base">
              <a:lnSpc>
                <a:spcPct val="107000"/>
              </a:lnSpc>
              <a:spcAft>
                <a:spcPts val="800"/>
              </a:spcAft>
            </a:pPr>
            <a:r>
              <a:rPr lang="en-US" sz="1200" b="1" u="sng" dirty="0">
                <a:solidFill>
                  <a:srgbClr val="0563C1"/>
                </a:solidFill>
                <a:latin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https://heartministrycenter.org/programs-and-services/</a:t>
            </a:r>
            <a:r>
              <a:rPr lang="en-US" sz="1200" b="1" u="sng" dirty="0">
                <a:solidFill>
                  <a:srgbClr val="0563C1"/>
                </a:solidFill>
                <a:latin typeface="Calibri" panose="020F0502020204030204" pitchFamily="34" charset="0"/>
                <a:cs typeface="Times New Roman" panose="02020603050405020304" pitchFamily="18" charset="0"/>
              </a:rPr>
              <a:t> </a:t>
            </a:r>
          </a:p>
        </p:txBody>
      </p:sp>
      <p:pic>
        <p:nvPicPr>
          <p:cNvPr id="17" name="Picture 16" descr="Logo, company name&#10;&#10;Description automatically generated">
            <a:extLst>
              <a:ext uri="{FF2B5EF4-FFF2-40B4-BE49-F238E27FC236}">
                <a16:creationId xmlns:a16="http://schemas.microsoft.com/office/drawing/2014/main" id="{C9EBE2FC-16C4-DF8D-27AF-A850DAB7B32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0694" y="4682521"/>
            <a:ext cx="1190625" cy="1190625"/>
          </a:xfrm>
          <a:prstGeom prst="rect">
            <a:avLst/>
          </a:prstGeom>
        </p:spPr>
      </p:pic>
      <p:sp>
        <p:nvSpPr>
          <p:cNvPr id="18" name="TextBox 17">
            <a:extLst>
              <a:ext uri="{FF2B5EF4-FFF2-40B4-BE49-F238E27FC236}">
                <a16:creationId xmlns:a16="http://schemas.microsoft.com/office/drawing/2014/main" id="{1982AE6B-0CB4-95DB-EAD9-BF1A33AC3946}"/>
              </a:ext>
            </a:extLst>
          </p:cNvPr>
          <p:cNvSpPr txBox="1"/>
          <p:nvPr/>
        </p:nvSpPr>
        <p:spPr>
          <a:xfrm>
            <a:off x="1622934" y="4682521"/>
            <a:ext cx="9627192" cy="1141723"/>
          </a:xfrm>
          <a:prstGeom prst="rect">
            <a:avLst/>
          </a:prstGeom>
          <a:noFill/>
        </p:spPr>
        <p:txBody>
          <a:bodyPr wrap="square" rtlCol="0">
            <a:spAutoFit/>
          </a:bodyPr>
          <a:lstStyle/>
          <a:p>
            <a:pPr marL="0" marR="0">
              <a:lnSpc>
                <a:spcPct val="115000"/>
              </a:lnSpc>
              <a:spcBef>
                <a:spcPts val="0"/>
              </a:spcBef>
              <a:spcAft>
                <a:spcPts val="0"/>
              </a:spcAft>
            </a:pPr>
            <a:r>
              <a:rPr lang="en-US" sz="1200" b="1" dirty="0">
                <a:latin typeface="Calibri" panose="020F0502020204030204" pitchFamily="34" charset="0"/>
                <a:cs typeface="Times New Roman" panose="02020603050405020304" pitchFamily="18" charset="0"/>
              </a:rPr>
              <a:t>Heartland Hope Mission </a:t>
            </a:r>
          </a:p>
          <a:p>
            <a:pPr marL="0" marR="0">
              <a:lnSpc>
                <a:spcPct val="115000"/>
              </a:lnSpc>
              <a:spcBef>
                <a:spcPts val="0"/>
              </a:spcBef>
              <a:spcAft>
                <a:spcPts val="0"/>
              </a:spcAft>
            </a:pPr>
            <a:r>
              <a:rPr lang="en-US" sz="1200" dirty="0">
                <a:latin typeface="Calibri" panose="020F0502020204030204" pitchFamily="34" charset="0"/>
                <a:cs typeface="Times New Roman" panose="02020603050405020304" pitchFamily="18" charset="0"/>
              </a:rPr>
              <a:t>Heartland Hope Mission helps working poor families by providing them with some of life’s most basic staples including: a week’s supply of food, clothing, hygiene items, SNAP assistance, community referrals, and job resources. Heartland Hope Mission is a faith-based organization that also offers Bible studies and prayer.</a:t>
            </a:r>
          </a:p>
          <a:p>
            <a:pPr marR="0" fontAlgn="base">
              <a:lnSpc>
                <a:spcPct val="115000"/>
              </a:lnSpc>
              <a:spcBef>
                <a:spcPts val="0"/>
              </a:spcBef>
              <a:spcAft>
                <a:spcPts val="0"/>
              </a:spcAft>
            </a:pPr>
            <a:r>
              <a:rPr lang="en-US" sz="1200" b="1" u="sng" dirty="0">
                <a:solidFill>
                  <a:srgbClr val="0563C1"/>
                </a:solidFill>
                <a:latin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https://heartlandhopemission.org/</a:t>
            </a:r>
            <a:r>
              <a:rPr lang="en-US" sz="1200" b="1" u="sng" dirty="0">
                <a:solidFill>
                  <a:srgbClr val="0563C1"/>
                </a:solidFill>
                <a:latin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4550580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585E2582-8FAE-32E3-C939-448420375EE2}"/>
              </a:ext>
            </a:extLst>
          </p:cNvPr>
          <p:cNvSpPr txBox="1"/>
          <p:nvPr/>
        </p:nvSpPr>
        <p:spPr>
          <a:xfrm>
            <a:off x="0" y="0"/>
            <a:ext cx="12192000" cy="369332"/>
          </a:xfrm>
          <a:prstGeom prst="rect">
            <a:avLst/>
          </a:prstGeom>
          <a:solidFill>
            <a:schemeClr val="accent1"/>
          </a:solidFill>
        </p:spPr>
        <p:txBody>
          <a:bodyPr wrap="square" rtlCol="0">
            <a:spAutoFit/>
          </a:bodyPr>
          <a:lstStyle/>
          <a:p>
            <a:pPr algn="ctr"/>
            <a:r>
              <a:rPr lang="en-US" b="1" dirty="0">
                <a:solidFill>
                  <a:schemeClr val="bg1"/>
                </a:solidFill>
              </a:rPr>
              <a:t>Research Resources</a:t>
            </a:r>
          </a:p>
        </p:txBody>
      </p:sp>
      <p:sp>
        <p:nvSpPr>
          <p:cNvPr id="18" name="TextBox 17">
            <a:extLst>
              <a:ext uri="{FF2B5EF4-FFF2-40B4-BE49-F238E27FC236}">
                <a16:creationId xmlns:a16="http://schemas.microsoft.com/office/drawing/2014/main" id="{1982AE6B-0CB4-95DB-EAD9-BF1A33AC3946}"/>
              </a:ext>
            </a:extLst>
          </p:cNvPr>
          <p:cNvSpPr txBox="1"/>
          <p:nvPr/>
        </p:nvSpPr>
        <p:spPr>
          <a:xfrm>
            <a:off x="1906218" y="2826270"/>
            <a:ext cx="9627192" cy="873957"/>
          </a:xfrm>
          <a:prstGeom prst="rect">
            <a:avLst/>
          </a:prstGeom>
          <a:noFill/>
        </p:spPr>
        <p:txBody>
          <a:bodyPr wrap="square" rtlCol="0">
            <a:spAutoFit/>
          </a:bodyPr>
          <a:lstStyle/>
          <a:p>
            <a:pPr marL="0" marR="0">
              <a:lnSpc>
                <a:spcPct val="115000"/>
              </a:lnSpc>
              <a:spcBef>
                <a:spcPts val="0"/>
              </a:spcBef>
              <a:spcAft>
                <a:spcPts val="0"/>
              </a:spcAft>
            </a:pPr>
            <a:r>
              <a:rPr lang="en-US" sz="1200" b="1" dirty="0">
                <a:latin typeface="Calibri" panose="020F0502020204030204" pitchFamily="34" charset="0"/>
                <a:cs typeface="Times New Roman" panose="02020603050405020304" pitchFamily="18" charset="0"/>
              </a:rPr>
              <a:t>Lolo’s Angels, Inc</a:t>
            </a:r>
          </a:p>
          <a:p>
            <a:pPr fontAlgn="base"/>
            <a:r>
              <a:rPr lang="en-US" sz="1200" dirty="0">
                <a:latin typeface="Calibri" panose="020F0502020204030204" pitchFamily="34" charset="0"/>
                <a:cs typeface="Times New Roman" panose="02020603050405020304" pitchFamily="18" charset="0"/>
              </a:rPr>
              <a:t>Lolo’s Angels, Inc. raised money for pediatric cancer research, runs blood and bone marrow drives, raises awareness for pediatric cancer, and provides support for children and families throughout treatment through the organization’s many service projects.</a:t>
            </a:r>
          </a:p>
          <a:p>
            <a:pPr marR="0" fontAlgn="base">
              <a:lnSpc>
                <a:spcPct val="115000"/>
              </a:lnSpc>
              <a:spcBef>
                <a:spcPts val="0"/>
              </a:spcBef>
              <a:spcAft>
                <a:spcPts val="0"/>
              </a:spcAft>
            </a:pPr>
            <a:r>
              <a:rPr lang="en-US" sz="1200" u="sng" dirty="0">
                <a:solidFill>
                  <a:srgbClr val="0563C1"/>
                </a:solidFill>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lolosangels.org</a:t>
            </a:r>
            <a:r>
              <a:rPr lang="en-US" sz="1200" u="sng" dirty="0">
                <a:solidFill>
                  <a:srgbClr val="0563C1"/>
                </a:solidFill>
                <a:latin typeface="Calibri" panose="020F0502020204030204" pitchFamily="34" charset="0"/>
                <a:cs typeface="Times New Roman" panose="02020603050405020304" pitchFamily="18" charset="0"/>
              </a:rPr>
              <a:t> </a:t>
            </a:r>
          </a:p>
        </p:txBody>
      </p:sp>
      <p:sp>
        <p:nvSpPr>
          <p:cNvPr id="9" name="TextBox 8">
            <a:extLst>
              <a:ext uri="{FF2B5EF4-FFF2-40B4-BE49-F238E27FC236}">
                <a16:creationId xmlns:a16="http://schemas.microsoft.com/office/drawing/2014/main" id="{19BC795E-86FA-C4B5-35E7-97D3F68A6B5D}"/>
              </a:ext>
            </a:extLst>
          </p:cNvPr>
          <p:cNvSpPr txBox="1"/>
          <p:nvPr/>
        </p:nvSpPr>
        <p:spPr>
          <a:xfrm>
            <a:off x="1906218" y="542624"/>
            <a:ext cx="9627192" cy="2123658"/>
          </a:xfrm>
          <a:prstGeom prst="rect">
            <a:avLst/>
          </a:prstGeom>
          <a:noFill/>
        </p:spPr>
        <p:txBody>
          <a:bodyPr wrap="square" rtlCol="0">
            <a:spAutoFit/>
          </a:bodyPr>
          <a:lstStyle/>
          <a:p>
            <a:pPr marL="0" marR="0" fontAlgn="base">
              <a:spcBef>
                <a:spcPts val="0"/>
              </a:spcBef>
              <a:spcAft>
                <a:spcPts val="0"/>
              </a:spcAft>
            </a:pPr>
            <a:r>
              <a:rPr lang="en-US" sz="1200" b="1" dirty="0">
                <a:latin typeface="Calibri" panose="020F0502020204030204" pitchFamily="34" charset="0"/>
                <a:cs typeface="Times New Roman" panose="02020603050405020304" pitchFamily="18" charset="0"/>
              </a:rPr>
              <a:t>B+ Foundation – Family Assistance Program</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After spending 167 days living with Andrew in the hospital, we understand all too well how important it is to be with your critically ill child. For most of us, that means jobs, bills, and life outside the hospital come second. Unfortunately, we still have to find a way to pay those bills. That is why we provide financial help for kids with cancer through The B+ Foundation Family Assistance Program.</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Our program gives qualified families money for expenses that are attributable to their child’s cancer diagnosis. The goal of the program is to lessen the financial burden so families can focus on helping their children get well. We often help families with the following expenses and bills:</a:t>
            </a:r>
          </a:p>
          <a:p>
            <a:pPr marL="342900" marR="0" lvl="0" indent="-342900" fontAlgn="base">
              <a:spcBef>
                <a:spcPts val="0"/>
              </a:spcBef>
              <a:spcAft>
                <a:spcPts val="0"/>
              </a:spcAft>
              <a:buFont typeface="Calibri" panose="020F0502020204030204" pitchFamily="34" charset="0"/>
              <a:buChar char="-"/>
            </a:pPr>
            <a:r>
              <a:rPr lang="en-US" sz="1200" dirty="0">
                <a:latin typeface="Calibri" panose="020F0502020204030204" pitchFamily="34" charset="0"/>
                <a:cs typeface="Times New Roman" panose="02020603050405020304" pitchFamily="18" charset="0"/>
              </a:rPr>
              <a:t>Prescription medications that insurance won’t cover</a:t>
            </a:r>
          </a:p>
          <a:p>
            <a:pPr marL="342900" marR="0" lvl="0" indent="-342900" fontAlgn="base">
              <a:spcBef>
                <a:spcPts val="0"/>
              </a:spcBef>
              <a:spcAft>
                <a:spcPts val="0"/>
              </a:spcAft>
              <a:buFont typeface="Calibri" panose="020F0502020204030204" pitchFamily="34" charset="0"/>
              <a:buChar char="-"/>
            </a:pPr>
            <a:r>
              <a:rPr lang="en-US" sz="1200" dirty="0">
                <a:latin typeface="Calibri" panose="020F0502020204030204" pitchFamily="34" charset="0"/>
                <a:cs typeface="Times New Roman" panose="02020603050405020304" pitchFamily="18" charset="0"/>
              </a:rPr>
              <a:t>Travel costs for treatments</a:t>
            </a:r>
          </a:p>
          <a:p>
            <a:pPr marL="342900" marR="0" lvl="0" indent="-342900" fontAlgn="base">
              <a:spcBef>
                <a:spcPts val="0"/>
              </a:spcBef>
              <a:spcAft>
                <a:spcPts val="0"/>
              </a:spcAft>
              <a:buFont typeface="Calibri" panose="020F0502020204030204" pitchFamily="34" charset="0"/>
              <a:buChar char="-"/>
            </a:pPr>
            <a:r>
              <a:rPr lang="en-US" sz="1200" dirty="0">
                <a:latin typeface="Calibri" panose="020F0502020204030204" pitchFamily="34" charset="0"/>
                <a:cs typeface="Times New Roman" panose="02020603050405020304" pitchFamily="18" charset="0"/>
              </a:rPr>
              <a:t>Mortgage payments/rent</a:t>
            </a:r>
          </a:p>
          <a:p>
            <a:pPr marL="342900" marR="0" lvl="0" indent="-342900" fontAlgn="base">
              <a:spcBef>
                <a:spcPts val="0"/>
              </a:spcBef>
              <a:spcAft>
                <a:spcPts val="0"/>
              </a:spcAft>
              <a:buFont typeface="Calibri" panose="020F0502020204030204" pitchFamily="34" charset="0"/>
              <a:buChar char="-"/>
            </a:pPr>
            <a:r>
              <a:rPr lang="en-US" sz="1200" dirty="0">
                <a:latin typeface="Calibri" panose="020F0502020204030204" pitchFamily="34" charset="0"/>
                <a:cs typeface="Times New Roman" panose="02020603050405020304" pitchFamily="18" charset="0"/>
              </a:rPr>
              <a:t>And more</a:t>
            </a:r>
          </a:p>
          <a:p>
            <a:pPr fontAlgn="base"/>
            <a:r>
              <a:rPr lang="en-US" sz="1200" u="sng" dirty="0">
                <a:solidFill>
                  <a:srgbClr val="0563C1"/>
                </a:solidFill>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https://www.bepositive.org/need-help</a:t>
            </a:r>
            <a:r>
              <a:rPr lang="en-US" sz="1200" u="sng" dirty="0">
                <a:solidFill>
                  <a:srgbClr val="0563C1"/>
                </a:solidFill>
                <a:latin typeface="Calibri" panose="020F0502020204030204" pitchFamily="34" charset="0"/>
                <a:cs typeface="Times New Roman" panose="02020603050405020304" pitchFamily="18" charset="0"/>
              </a:rPr>
              <a:t>  </a:t>
            </a:r>
          </a:p>
        </p:txBody>
      </p:sp>
      <p:pic>
        <p:nvPicPr>
          <p:cNvPr id="10" name="Picture 9" descr="A picture containing logo&#10;&#10;Description automatically generated">
            <a:extLst>
              <a:ext uri="{FF2B5EF4-FFF2-40B4-BE49-F238E27FC236}">
                <a16:creationId xmlns:a16="http://schemas.microsoft.com/office/drawing/2014/main" id="{F7E3EB0B-AF08-ECC4-A311-3C585B1715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0694" y="654558"/>
            <a:ext cx="1519673" cy="1277766"/>
          </a:xfrm>
          <a:prstGeom prst="rect">
            <a:avLst/>
          </a:prstGeom>
        </p:spPr>
      </p:pic>
      <p:pic>
        <p:nvPicPr>
          <p:cNvPr id="3" name="Picture 2" descr="A picture containing company name&#10;&#10;Description automatically generated">
            <a:extLst>
              <a:ext uri="{FF2B5EF4-FFF2-40B4-BE49-F238E27FC236}">
                <a16:creationId xmlns:a16="http://schemas.microsoft.com/office/drawing/2014/main" id="{C2D48392-14A8-A0CB-0DA5-3E6E86E1A19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6419" y="2746516"/>
            <a:ext cx="1104900" cy="1033463"/>
          </a:xfrm>
          <a:prstGeom prst="rect">
            <a:avLst/>
          </a:prstGeom>
        </p:spPr>
      </p:pic>
      <p:sp>
        <p:nvSpPr>
          <p:cNvPr id="14" name="TextBox 13">
            <a:extLst>
              <a:ext uri="{FF2B5EF4-FFF2-40B4-BE49-F238E27FC236}">
                <a16:creationId xmlns:a16="http://schemas.microsoft.com/office/drawing/2014/main" id="{83E1B78C-D068-CDAF-652A-343E14E4EF08}"/>
              </a:ext>
            </a:extLst>
          </p:cNvPr>
          <p:cNvSpPr txBox="1"/>
          <p:nvPr/>
        </p:nvSpPr>
        <p:spPr>
          <a:xfrm>
            <a:off x="1906218" y="3860215"/>
            <a:ext cx="9627192" cy="1123256"/>
          </a:xfrm>
          <a:prstGeom prst="rect">
            <a:avLst/>
          </a:prstGeom>
          <a:noFill/>
        </p:spPr>
        <p:txBody>
          <a:bodyPr wrap="square" rtlCol="0">
            <a:spAutoFit/>
          </a:bodyPr>
          <a:lstStyle/>
          <a:p>
            <a:pPr marL="0" marR="0" fontAlgn="base">
              <a:spcBef>
                <a:spcPts val="0"/>
              </a:spcBef>
              <a:spcAft>
                <a:spcPts val="0"/>
              </a:spcAft>
            </a:pPr>
            <a:r>
              <a:rPr lang="en-US" sz="1200" b="1" dirty="0">
                <a:latin typeface="Calibri" panose="020F0502020204030204" pitchFamily="34" charset="0"/>
                <a:cs typeface="Times New Roman" panose="02020603050405020304" pitchFamily="18" charset="0"/>
              </a:rPr>
              <a:t>Nebraska Foundation for Cancer Research </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The Nebraska Foundation for Cancer Research is a Non-Profit organization established in 2013. Our mission is to financially support local and national cancer research programs, to reduce the number of lives taken by cancer, help the families affected by the loss of a loved one from cancer and support the efforts of finding a cure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fontAlgn="base">
              <a:lnSpc>
                <a:spcPct val="115000"/>
              </a:lnSpc>
            </a:pPr>
            <a:r>
              <a:rPr lang="en-US" sz="1200" u="sng" dirty="0">
                <a:solidFill>
                  <a:srgbClr val="0563C1"/>
                </a:solidFill>
                <a:latin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https://nebfcr.org/home</a:t>
            </a:r>
            <a:r>
              <a:rPr lang="en-US" sz="1200" u="sng" dirty="0">
                <a:solidFill>
                  <a:srgbClr val="0563C1"/>
                </a:solidFill>
                <a:latin typeface="Calibri" panose="020F0502020204030204" pitchFamily="34" charset="0"/>
                <a:cs typeface="Times New Roman" panose="02020603050405020304" pitchFamily="18" charset="0"/>
              </a:rPr>
              <a:t> </a:t>
            </a:r>
          </a:p>
        </p:txBody>
      </p:sp>
      <p:pic>
        <p:nvPicPr>
          <p:cNvPr id="6" name="Picture 5" descr="Text&#10;&#10;Description automatically generated">
            <a:extLst>
              <a:ext uri="{FF2B5EF4-FFF2-40B4-BE49-F238E27FC236}">
                <a16:creationId xmlns:a16="http://schemas.microsoft.com/office/drawing/2014/main" id="{9F1BF7D8-25E7-6425-F903-54147D77203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1890" y="3779979"/>
            <a:ext cx="873957" cy="873957"/>
          </a:xfrm>
          <a:prstGeom prst="rect">
            <a:avLst/>
          </a:prstGeom>
        </p:spPr>
      </p:pic>
      <p:sp>
        <p:nvSpPr>
          <p:cNvPr id="19" name="TextBox 18">
            <a:extLst>
              <a:ext uri="{FF2B5EF4-FFF2-40B4-BE49-F238E27FC236}">
                <a16:creationId xmlns:a16="http://schemas.microsoft.com/office/drawing/2014/main" id="{1E0168C5-2DED-36D3-F3B6-47AD3E1365D7}"/>
              </a:ext>
            </a:extLst>
          </p:cNvPr>
          <p:cNvSpPr txBox="1"/>
          <p:nvPr/>
        </p:nvSpPr>
        <p:spPr>
          <a:xfrm>
            <a:off x="1906218" y="5050840"/>
            <a:ext cx="9627192" cy="1030923"/>
          </a:xfrm>
          <a:prstGeom prst="rect">
            <a:avLst/>
          </a:prstGeom>
          <a:noFill/>
        </p:spPr>
        <p:txBody>
          <a:bodyPr wrap="square" rtlCol="0">
            <a:spAutoFit/>
          </a:bodyPr>
          <a:lstStyle/>
          <a:p>
            <a:pPr fontAlgn="base"/>
            <a:r>
              <a:rPr lang="en-US" sz="1200" b="1" dirty="0">
                <a:latin typeface="Calibri" panose="020F0502020204030204" pitchFamily="34" charset="0"/>
                <a:cs typeface="Times New Roman" panose="02020603050405020304" pitchFamily="18" charset="0"/>
              </a:rPr>
              <a:t>Team Jack Foundation</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The Team Jack Foundation's mission is to raise money to fund impactful pediatric brain cancer research and work to create national awareness for the disease. With an overall survival rate of just around 70%, there is a lot of work that needs to be done in this area. The diseases that we as a society spend resources on ultimately see improved treatments and survival rates. It is time that pediatric brain cancer becomes a member of that community.</a:t>
            </a:r>
          </a:p>
          <a:p>
            <a:pPr marR="0" fontAlgn="base">
              <a:lnSpc>
                <a:spcPct val="115000"/>
              </a:lnSpc>
              <a:spcBef>
                <a:spcPts val="0"/>
              </a:spcBef>
              <a:spcAft>
                <a:spcPts val="0"/>
              </a:spcAft>
            </a:pPr>
            <a:r>
              <a:rPr lang="en-US" sz="1200" u="sng" dirty="0">
                <a:solidFill>
                  <a:srgbClr val="0563C1"/>
                </a:solidFill>
                <a:latin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https://teamjackfoundation.org/</a:t>
            </a:r>
            <a:r>
              <a:rPr lang="en-US" sz="1200" u="sng" dirty="0">
                <a:solidFill>
                  <a:srgbClr val="0563C1"/>
                </a:solidFill>
                <a:latin typeface="Calibri" panose="020F0502020204030204" pitchFamily="34" charset="0"/>
                <a:cs typeface="Times New Roman" panose="02020603050405020304" pitchFamily="18" charset="0"/>
              </a:rPr>
              <a:t> </a:t>
            </a:r>
          </a:p>
        </p:txBody>
      </p:sp>
      <p:pic>
        <p:nvPicPr>
          <p:cNvPr id="8" name="Picture 7" descr="Logo, company name&#10;&#10;Description automatically generated">
            <a:extLst>
              <a:ext uri="{FF2B5EF4-FFF2-40B4-BE49-F238E27FC236}">
                <a16:creationId xmlns:a16="http://schemas.microsoft.com/office/drawing/2014/main" id="{3DC519E2-6134-AFBF-1DCB-30F6E623B42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60687" y="4791972"/>
            <a:ext cx="1376362" cy="1376362"/>
          </a:xfrm>
          <a:prstGeom prst="rect">
            <a:avLst/>
          </a:prstGeom>
        </p:spPr>
      </p:pic>
    </p:spTree>
    <p:extLst>
      <p:ext uri="{BB962C8B-B14F-4D97-AF65-F5344CB8AC3E}">
        <p14:creationId xmlns:p14="http://schemas.microsoft.com/office/powerpoint/2010/main" val="2334877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585E2582-8FAE-32E3-C939-448420375EE2}"/>
              </a:ext>
            </a:extLst>
          </p:cNvPr>
          <p:cNvSpPr txBox="1"/>
          <p:nvPr/>
        </p:nvSpPr>
        <p:spPr>
          <a:xfrm>
            <a:off x="0" y="0"/>
            <a:ext cx="12192000" cy="369332"/>
          </a:xfrm>
          <a:prstGeom prst="rect">
            <a:avLst/>
          </a:prstGeom>
          <a:solidFill>
            <a:schemeClr val="accent1"/>
          </a:solidFill>
        </p:spPr>
        <p:txBody>
          <a:bodyPr wrap="square" rtlCol="0">
            <a:spAutoFit/>
          </a:bodyPr>
          <a:lstStyle/>
          <a:p>
            <a:pPr algn="ctr"/>
            <a:r>
              <a:rPr lang="en-US" b="1" dirty="0">
                <a:solidFill>
                  <a:schemeClr val="bg1"/>
                </a:solidFill>
              </a:rPr>
              <a:t>Transportation and Lodging Resources</a:t>
            </a:r>
          </a:p>
        </p:txBody>
      </p:sp>
      <p:sp>
        <p:nvSpPr>
          <p:cNvPr id="14" name="TextBox 13">
            <a:extLst>
              <a:ext uri="{FF2B5EF4-FFF2-40B4-BE49-F238E27FC236}">
                <a16:creationId xmlns:a16="http://schemas.microsoft.com/office/drawing/2014/main" id="{83E1B78C-D068-CDAF-652A-343E14E4EF08}"/>
              </a:ext>
            </a:extLst>
          </p:cNvPr>
          <p:cNvSpPr txBox="1"/>
          <p:nvPr/>
        </p:nvSpPr>
        <p:spPr>
          <a:xfrm>
            <a:off x="2141544" y="3336212"/>
            <a:ext cx="9627192" cy="2154308"/>
          </a:xfrm>
          <a:prstGeom prst="rect">
            <a:avLst/>
          </a:prstGeom>
          <a:noFill/>
        </p:spPr>
        <p:txBody>
          <a:bodyPr wrap="square" rtlCol="0">
            <a:spAutoFit/>
          </a:bodyPr>
          <a:lstStyle/>
          <a:p>
            <a:pPr fontAlgn="base"/>
            <a:r>
              <a:rPr lang="en-US" sz="1200" b="1" dirty="0">
                <a:latin typeface="Calibri" panose="020F0502020204030204" pitchFamily="34" charset="0"/>
                <a:cs typeface="Times New Roman" panose="02020603050405020304" pitchFamily="18" charset="0"/>
              </a:rPr>
              <a:t>Angel Flight  </a:t>
            </a:r>
          </a:p>
          <a:p>
            <a:pPr marL="0" marR="0">
              <a:spcBef>
                <a:spcPts val="0"/>
              </a:spcBef>
              <a:spcAft>
                <a:spcPts val="1000"/>
              </a:spcAft>
            </a:pPr>
            <a:r>
              <a:rPr lang="en-US" sz="1200" dirty="0">
                <a:latin typeface="Calibri" panose="020F0502020204030204" pitchFamily="34" charset="0"/>
                <a:cs typeface="Times New Roman" panose="02020603050405020304" pitchFamily="18" charset="0"/>
              </a:rPr>
              <a:t>Transportation challenges create one of the most daunting barriers to healthcare—a barrier second only to the cost. Every day, Angel Flight West’s volunteer pilots fly people to their medical appointments at no cost to the passenger.</a:t>
            </a:r>
          </a:p>
          <a:p>
            <a:pPr marL="0" marR="0">
              <a:spcBef>
                <a:spcPts val="0"/>
              </a:spcBef>
              <a:spcAft>
                <a:spcPts val="1000"/>
              </a:spcAft>
            </a:pPr>
            <a:r>
              <a:rPr lang="en-US" sz="1200" dirty="0">
                <a:latin typeface="Calibri" panose="020F0502020204030204" pitchFamily="34" charset="0"/>
                <a:cs typeface="Times New Roman" panose="02020603050405020304" pitchFamily="18" charset="0"/>
              </a:rPr>
              <a:t>We’ve spent nearly four decades—and provided more than 90,000 flights—creating pathways to healthcare across the Western United States, arranging donated flights to people in need and providing them safe passage to and from medical care.</a:t>
            </a:r>
          </a:p>
          <a:p>
            <a:pPr marL="0" marR="0">
              <a:spcBef>
                <a:spcPts val="0"/>
              </a:spcBef>
              <a:spcAft>
                <a:spcPts val="1000"/>
              </a:spcAft>
            </a:pPr>
            <a:r>
              <a:rPr lang="en-US" sz="1200" dirty="0">
                <a:latin typeface="Calibri" panose="020F0502020204030204" pitchFamily="34" charset="0"/>
                <a:cs typeface="Times New Roman" panose="02020603050405020304" pitchFamily="18" charset="0"/>
              </a:rPr>
              <a:t>On the ground, Earth Angels drive passengers from the airport to the medical facility, also free of cost.</a:t>
            </a:r>
          </a:p>
          <a:p>
            <a:pPr marL="0" marR="0">
              <a:spcBef>
                <a:spcPts val="0"/>
              </a:spcBef>
              <a:spcAft>
                <a:spcPts val="0"/>
              </a:spcAft>
            </a:pPr>
            <a:r>
              <a:rPr lang="en-US" sz="1200" dirty="0">
                <a:latin typeface="Calibri" panose="020F0502020204030204" pitchFamily="34" charset="0"/>
                <a:cs typeface="Times New Roman" panose="02020603050405020304" pitchFamily="18" charset="0"/>
              </a:rPr>
              <a:t>Though we’re best known for linking passengers to valuable medical resources, we also provide transportation for other humanitarian purposes, such as individuals and families escaping domestic violence, disaster relief, therapeutic programs for veterans, and children’s specialty camps.</a:t>
            </a:r>
          </a:p>
          <a:p>
            <a:pPr fontAlgn="base">
              <a:lnSpc>
                <a:spcPct val="115000"/>
              </a:lnSpc>
            </a:pPr>
            <a:r>
              <a:rPr lang="en-US" sz="1200" u="sng" dirty="0">
                <a:solidFill>
                  <a:srgbClr val="0563C1"/>
                </a:solidFill>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https://www.angelflightwest.org/</a:t>
            </a:r>
            <a:r>
              <a:rPr lang="en-US" sz="1200" u="sng" dirty="0">
                <a:solidFill>
                  <a:srgbClr val="0563C1"/>
                </a:solidFill>
                <a:latin typeface="Calibri" panose="020F0502020204030204" pitchFamily="34" charset="0"/>
                <a:cs typeface="Times New Roman" panose="02020603050405020304" pitchFamily="18" charset="0"/>
              </a:rPr>
              <a:t> </a:t>
            </a:r>
          </a:p>
        </p:txBody>
      </p:sp>
      <p:pic>
        <p:nvPicPr>
          <p:cNvPr id="11" name="Picture 10" descr="Logo&#10;&#10;Description automatically generated">
            <a:extLst>
              <a:ext uri="{FF2B5EF4-FFF2-40B4-BE49-F238E27FC236}">
                <a16:creationId xmlns:a16="http://schemas.microsoft.com/office/drawing/2014/main" id="{1ECC2658-3564-F368-182F-673B27F880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890" y="533014"/>
            <a:ext cx="1360951" cy="1201509"/>
          </a:xfrm>
          <a:prstGeom prst="rect">
            <a:avLst/>
          </a:prstGeom>
        </p:spPr>
      </p:pic>
      <p:sp>
        <p:nvSpPr>
          <p:cNvPr id="12" name="TextBox 11">
            <a:extLst>
              <a:ext uri="{FF2B5EF4-FFF2-40B4-BE49-F238E27FC236}">
                <a16:creationId xmlns:a16="http://schemas.microsoft.com/office/drawing/2014/main" id="{0481A32D-2A80-FD03-020A-F681C78D2206}"/>
              </a:ext>
            </a:extLst>
          </p:cNvPr>
          <p:cNvSpPr txBox="1"/>
          <p:nvPr/>
        </p:nvSpPr>
        <p:spPr>
          <a:xfrm>
            <a:off x="2141544" y="529320"/>
            <a:ext cx="9627192" cy="1311128"/>
          </a:xfrm>
          <a:prstGeom prst="rect">
            <a:avLst/>
          </a:prstGeom>
          <a:noFill/>
        </p:spPr>
        <p:txBody>
          <a:bodyPr wrap="square" rtlCol="0">
            <a:spAutoFit/>
          </a:bodyPr>
          <a:lstStyle/>
          <a:p>
            <a:pPr fontAlgn="base"/>
            <a:r>
              <a:rPr lang="en-US" sz="1200" b="1" dirty="0">
                <a:latin typeface="Calibri" panose="020F0502020204030204" pitchFamily="34" charset="0"/>
                <a:cs typeface="Times New Roman" panose="02020603050405020304" pitchFamily="18" charset="0"/>
              </a:rPr>
              <a:t>Alex’s Lemonade Stand Foundation</a:t>
            </a:r>
          </a:p>
          <a:p>
            <a:pPr marL="0" marR="0">
              <a:lnSpc>
                <a:spcPct val="115000"/>
              </a:lnSpc>
              <a:spcBef>
                <a:spcPts val="0"/>
              </a:spcBef>
              <a:spcAft>
                <a:spcPts val="0"/>
              </a:spcAft>
            </a:pPr>
            <a:r>
              <a:rPr lang="en-US" sz="1200" dirty="0">
                <a:latin typeface="Calibri" panose="020F0502020204030204" pitchFamily="34" charset="0"/>
                <a:cs typeface="Times New Roman" panose="02020603050405020304" pitchFamily="18" charset="0"/>
              </a:rPr>
              <a:t>The mission of ALSF’s Travel For Care program is to ensure children battling childhood cancer have the financial assistance needed to travel to clinical trials, experimental therapeutics, or treatment innovations not currently available at their local institution.   Funding for transportation and lodging is available for eligible families who are financially burdened by traveling away from their home hospital for care that is only available elsewhere.</a:t>
            </a:r>
          </a:p>
          <a:p>
            <a:pPr fontAlgn="base">
              <a:lnSpc>
                <a:spcPct val="115000"/>
              </a:lnSpc>
            </a:pPr>
            <a:r>
              <a:rPr lang="en-US" sz="1200" u="sng" dirty="0">
                <a:solidFill>
                  <a:srgbClr val="0563C1"/>
                </a:solidFill>
                <a:latin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https://www.alexslemonade.org/childhood-cancer/for-families/travel-for-care</a:t>
            </a:r>
            <a:r>
              <a:rPr lang="en-US" sz="1200" u="sng" dirty="0">
                <a:solidFill>
                  <a:srgbClr val="0563C1"/>
                </a:solidFill>
                <a:latin typeface="Calibri" panose="020F0502020204030204" pitchFamily="34" charset="0"/>
                <a:cs typeface="Times New Roman" panose="02020603050405020304" pitchFamily="18" charset="0"/>
              </a:rPr>
              <a:t> </a:t>
            </a:r>
          </a:p>
          <a:p>
            <a:pPr marL="0" marR="0" fontAlgn="base">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p:txBody>
      </p:sp>
      <p:pic>
        <p:nvPicPr>
          <p:cNvPr id="15" name="Picture 14" descr="Diagram&#10;&#10;Description automatically generated with low confidence">
            <a:extLst>
              <a:ext uri="{FF2B5EF4-FFF2-40B4-BE49-F238E27FC236}">
                <a16:creationId xmlns:a16="http://schemas.microsoft.com/office/drawing/2014/main" id="{EC841CC9-AFDE-8073-BB99-1A507609F58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6219" y="1893542"/>
            <a:ext cx="1832292" cy="1374219"/>
          </a:xfrm>
          <a:prstGeom prst="rect">
            <a:avLst/>
          </a:prstGeom>
        </p:spPr>
      </p:pic>
      <p:sp>
        <p:nvSpPr>
          <p:cNvPr id="16" name="TextBox 15">
            <a:extLst>
              <a:ext uri="{FF2B5EF4-FFF2-40B4-BE49-F238E27FC236}">
                <a16:creationId xmlns:a16="http://schemas.microsoft.com/office/drawing/2014/main" id="{E6BCA8D3-FD9C-6415-575D-768887D0C68F}"/>
              </a:ext>
            </a:extLst>
          </p:cNvPr>
          <p:cNvSpPr txBox="1"/>
          <p:nvPr/>
        </p:nvSpPr>
        <p:spPr>
          <a:xfrm>
            <a:off x="2141544" y="2083385"/>
            <a:ext cx="9627192" cy="846257"/>
          </a:xfrm>
          <a:prstGeom prst="rect">
            <a:avLst/>
          </a:prstGeom>
          <a:noFill/>
        </p:spPr>
        <p:txBody>
          <a:bodyPr wrap="square" rtlCol="0">
            <a:spAutoFit/>
          </a:bodyPr>
          <a:lstStyle/>
          <a:p>
            <a:pPr marL="0" marR="0" fontAlgn="base">
              <a:spcBef>
                <a:spcPts val="0"/>
              </a:spcBef>
              <a:spcAft>
                <a:spcPts val="0"/>
              </a:spcAft>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American Cancer Society</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Every day thousands of cancer patients need a ride to treatment, but some may not have a way to get there. The American Cancer Society Road To Recovery program provides transportation to and from treatment for people with cancer who do not have a ride or are unable to drive themselves.</a:t>
            </a:r>
          </a:p>
          <a:p>
            <a:pPr marR="0" fontAlgn="base">
              <a:lnSpc>
                <a:spcPct val="115000"/>
              </a:lnSpc>
              <a:spcBef>
                <a:spcPts val="0"/>
              </a:spcBef>
              <a:spcAft>
                <a:spcPts val="0"/>
              </a:spcAft>
            </a:pPr>
            <a:r>
              <a:rPr lang="en-US" sz="1200" u="sng" dirty="0">
                <a:solidFill>
                  <a:srgbClr val="0563C1"/>
                </a:solidFill>
                <a:latin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https://www.cancer.org/treatment/support-programs-and-services/road-to-recovery.html</a:t>
            </a:r>
            <a:endParaRPr lang="en-US" sz="1200" u="sng" dirty="0">
              <a:solidFill>
                <a:srgbClr val="0563C1"/>
              </a:solidFill>
              <a:latin typeface="Calibri" panose="020F0502020204030204" pitchFamily="34" charset="0"/>
              <a:cs typeface="Times New Roman" panose="02020603050405020304" pitchFamily="18" charset="0"/>
            </a:endParaRPr>
          </a:p>
        </p:txBody>
      </p:sp>
      <p:pic>
        <p:nvPicPr>
          <p:cNvPr id="4" name="Picture 3" descr="Text&#10;&#10;Description automatically generated">
            <a:extLst>
              <a:ext uri="{FF2B5EF4-FFF2-40B4-BE49-F238E27FC236}">
                <a16:creationId xmlns:a16="http://schemas.microsoft.com/office/drawing/2014/main" id="{016D886E-D500-F56C-71B3-B71CFB9E7FC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7848" y="3487012"/>
            <a:ext cx="1664030" cy="940539"/>
          </a:xfrm>
          <a:prstGeom prst="rect">
            <a:avLst/>
          </a:prstGeom>
        </p:spPr>
      </p:pic>
      <p:pic>
        <p:nvPicPr>
          <p:cNvPr id="17" name="Picture 16" descr="Icon&#10;&#10;Description automatically generated">
            <a:extLst>
              <a:ext uri="{FF2B5EF4-FFF2-40B4-BE49-F238E27FC236}">
                <a16:creationId xmlns:a16="http://schemas.microsoft.com/office/drawing/2014/main" id="{0B45CB7F-35DB-4369-A286-CC7FC167BD8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81183" y="5459683"/>
            <a:ext cx="1258865" cy="1258865"/>
          </a:xfrm>
          <a:prstGeom prst="rect">
            <a:avLst/>
          </a:prstGeom>
        </p:spPr>
      </p:pic>
      <p:sp>
        <p:nvSpPr>
          <p:cNvPr id="20" name="TextBox 19">
            <a:extLst>
              <a:ext uri="{FF2B5EF4-FFF2-40B4-BE49-F238E27FC236}">
                <a16:creationId xmlns:a16="http://schemas.microsoft.com/office/drawing/2014/main" id="{B59F5A2F-CE52-D880-954E-72DED9B63D15}"/>
              </a:ext>
            </a:extLst>
          </p:cNvPr>
          <p:cNvSpPr txBox="1"/>
          <p:nvPr/>
        </p:nvSpPr>
        <p:spPr>
          <a:xfrm>
            <a:off x="2141544" y="5615042"/>
            <a:ext cx="9627192" cy="1228028"/>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pPr>
              <a:lnSpc>
                <a:spcPct val="115000"/>
              </a:lnSpc>
            </a:pPr>
            <a:r>
              <a:rPr lang="en-US" dirty="0"/>
              <a:t>Clayton Dabney for Kids with Cancer</a:t>
            </a:r>
          </a:p>
          <a:p>
            <a:pPr marL="0" marR="0" fontAlgn="base">
              <a:spcBef>
                <a:spcPts val="0"/>
              </a:spcBef>
              <a:spcAft>
                <a:spcPts val="0"/>
              </a:spcAft>
            </a:pPr>
            <a:r>
              <a:rPr lang="en-US" b="0" dirty="0"/>
              <a:t>Clayton Dabney for Kids with Cancer provides needy families, with children in the last stages of terminal cancer, assistance in creating everlasting memories by providing last wishes, gifts, special events, family travel and financial assistance with household expenses. Our assistance is arranged through the parents and is anonymous to the child. There is a cap of $2500/family.</a:t>
            </a:r>
          </a:p>
          <a:p>
            <a:r>
              <a:rPr lang="en-US" u="sng" dirty="0">
                <a:solidFill>
                  <a:srgbClr val="0563C1"/>
                </a:solidFill>
                <a:hlinkClick r:id="rId9">
                  <a:extLst>
                    <a:ext uri="{A12FA001-AC4F-418D-AE19-62706E023703}">
                      <ahyp:hlinkClr xmlns:ahyp="http://schemas.microsoft.com/office/drawing/2018/hyperlinkcolor" val="tx"/>
                    </a:ext>
                  </a:extLst>
                </a:hlinkClick>
              </a:rPr>
              <a:t>https://claytondabney.org/</a:t>
            </a:r>
            <a:r>
              <a:rPr lang="en-US" u="sng" dirty="0">
                <a:solidFill>
                  <a:srgbClr val="0563C1"/>
                </a:solidFill>
              </a:rPr>
              <a:t> </a:t>
            </a:r>
          </a:p>
          <a:p>
            <a:endParaRPr lang="en-US" dirty="0"/>
          </a:p>
        </p:txBody>
      </p:sp>
    </p:spTree>
    <p:extLst>
      <p:ext uri="{BB962C8B-B14F-4D97-AF65-F5344CB8AC3E}">
        <p14:creationId xmlns:p14="http://schemas.microsoft.com/office/powerpoint/2010/main" val="1533534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83E1B78C-D068-CDAF-652A-343E14E4EF08}"/>
              </a:ext>
            </a:extLst>
          </p:cNvPr>
          <p:cNvSpPr txBox="1"/>
          <p:nvPr/>
        </p:nvSpPr>
        <p:spPr>
          <a:xfrm>
            <a:off x="1935510" y="2826138"/>
            <a:ext cx="9627192" cy="1963486"/>
          </a:xfrm>
          <a:prstGeom prst="rect">
            <a:avLst/>
          </a:prstGeom>
          <a:noFill/>
        </p:spPr>
        <p:txBody>
          <a:bodyPr wrap="square" rtlCol="0">
            <a:spAutoFit/>
          </a:bodyPr>
          <a:lstStyle/>
          <a:p>
            <a:pPr marL="0" marR="0" fontAlgn="base">
              <a:spcBef>
                <a:spcPts val="0"/>
              </a:spcBef>
              <a:spcAft>
                <a:spcPts val="0"/>
              </a:spcAft>
            </a:pPr>
            <a:r>
              <a:rPr lang="en-US" sz="1200" b="1" dirty="0">
                <a:latin typeface="Calibri" panose="020F0502020204030204" pitchFamily="34" charset="0"/>
                <a:cs typeface="Times New Roman" panose="02020603050405020304" pitchFamily="18" charset="0"/>
              </a:rPr>
              <a:t>Mercy Medical Angels</a:t>
            </a:r>
          </a:p>
          <a:p>
            <a:pPr marL="0" marR="0">
              <a:lnSpc>
                <a:spcPct val="115000"/>
              </a:lnSpc>
              <a:spcBef>
                <a:spcPts val="0"/>
              </a:spcBef>
              <a:spcAft>
                <a:spcPts val="0"/>
              </a:spcAft>
            </a:pPr>
            <a:r>
              <a:rPr lang="en-US" sz="1200" dirty="0">
                <a:latin typeface="Calibri" panose="020F0502020204030204" pitchFamily="34" charset="0"/>
                <a:cs typeface="Times New Roman" panose="02020603050405020304" pitchFamily="18" charset="0"/>
              </a:rPr>
              <a:t>When a patient is diagnosed with a life-threatening disease or a serious health issue their lives can quickly be turned upside-down. Often the care they need is far away.  Faced with financial uncertainty the cost of transportation to the clinical care that they need can be a challenge.</a:t>
            </a:r>
          </a:p>
          <a:p>
            <a:pPr marL="0" marR="0">
              <a:lnSpc>
                <a:spcPct val="115000"/>
              </a:lnSpc>
              <a:spcBef>
                <a:spcPts val="0"/>
              </a:spcBef>
              <a:spcAft>
                <a:spcPts val="0"/>
              </a:spcAft>
            </a:pPr>
            <a:r>
              <a:rPr lang="en-US" sz="1200" dirty="0">
                <a:latin typeface="Calibri" panose="020F0502020204030204" pitchFamily="34" charset="0"/>
                <a:cs typeface="Times New Roman" panose="02020603050405020304" pitchFamily="18" charset="0"/>
              </a:rPr>
              <a:t> </a:t>
            </a:r>
          </a:p>
          <a:p>
            <a:pPr marL="0" marR="0">
              <a:lnSpc>
                <a:spcPct val="115000"/>
              </a:lnSpc>
              <a:spcBef>
                <a:spcPts val="0"/>
              </a:spcBef>
              <a:spcAft>
                <a:spcPts val="0"/>
              </a:spcAft>
            </a:pPr>
            <a:r>
              <a:rPr lang="en-US" sz="1200" dirty="0">
                <a:latin typeface="Calibri" panose="020F0502020204030204" pitchFamily="34" charset="0"/>
                <a:cs typeface="Times New Roman" panose="02020603050405020304" pitchFamily="18" charset="0"/>
              </a:rPr>
              <a:t>Mercy Medical Angels has been providing free transportation to medical care since 1972.  On the ground with gas cards, bus and train tickets and in the air with trips flown by volunteer pilots and the commercial airlines Mercy Medical Angels is here to ensure that no one in need is denied medical care because they don't have transportation.  All patients must be physically capable of boarding a small airplane or commercial airliner and require no medical assistance during travel. </a:t>
            </a:r>
          </a:p>
          <a:p>
            <a:pPr fontAlgn="base">
              <a:lnSpc>
                <a:spcPct val="115000"/>
              </a:lnSpc>
            </a:pPr>
            <a:r>
              <a:rPr lang="en-US" sz="1200" u="sng" dirty="0">
                <a:solidFill>
                  <a:srgbClr val="0563C1"/>
                </a:solidFill>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https://www.mercymedical.org/Impact-repots</a:t>
            </a:r>
            <a:r>
              <a:rPr lang="en-US" sz="1200" u="sng" dirty="0">
                <a:solidFill>
                  <a:srgbClr val="0563C1"/>
                </a:solidFill>
                <a:latin typeface="Calibri" panose="020F0502020204030204" pitchFamily="34" charset="0"/>
                <a:cs typeface="Times New Roman" panose="02020603050405020304" pitchFamily="18" charset="0"/>
              </a:rPr>
              <a:t> </a:t>
            </a:r>
          </a:p>
        </p:txBody>
      </p:sp>
      <p:sp>
        <p:nvSpPr>
          <p:cNvPr id="20" name="TextBox 19">
            <a:extLst>
              <a:ext uri="{FF2B5EF4-FFF2-40B4-BE49-F238E27FC236}">
                <a16:creationId xmlns:a16="http://schemas.microsoft.com/office/drawing/2014/main" id="{B59F5A2F-CE52-D880-954E-72DED9B63D15}"/>
              </a:ext>
            </a:extLst>
          </p:cNvPr>
          <p:cNvSpPr txBox="1"/>
          <p:nvPr/>
        </p:nvSpPr>
        <p:spPr>
          <a:xfrm>
            <a:off x="1935510" y="5049316"/>
            <a:ext cx="9627192" cy="830997"/>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r>
              <a:rPr lang="en-US" dirty="0">
                <a:ea typeface="+mn-ea"/>
              </a:rPr>
              <a:t>Rainbow House</a:t>
            </a:r>
          </a:p>
          <a:p>
            <a:pPr marL="0" marR="0" fontAlgn="base">
              <a:spcBef>
                <a:spcPts val="0"/>
              </a:spcBef>
              <a:spcAft>
                <a:spcPts val="0"/>
              </a:spcAft>
            </a:pPr>
            <a:r>
              <a:rPr lang="en-US" b="0" dirty="0">
                <a:ea typeface="+mn-ea"/>
              </a:rPr>
              <a:t>The Carolyn Scott Rainbow House located at 7825 </a:t>
            </a:r>
            <a:r>
              <a:rPr lang="en-US" b="0" dirty="0" err="1">
                <a:ea typeface="+mn-ea"/>
              </a:rPr>
              <a:t>Farnam</a:t>
            </a:r>
            <a:r>
              <a:rPr lang="en-US" b="0" dirty="0">
                <a:ea typeface="+mn-ea"/>
              </a:rPr>
              <a:t> Drive in Omaha is a 56-room guest house for out-of-town families who are coming to Children’s Hospital &amp; Medical Center from more than 60 miles outside of Omaha.</a:t>
            </a:r>
          </a:p>
          <a:p>
            <a:r>
              <a:rPr lang="en-US" u="sng" dirty="0">
                <a:solidFill>
                  <a:srgbClr val="0563C1"/>
                </a:solidFill>
                <a:ea typeface="+mn-ea"/>
                <a:hlinkClick r:id="rId3">
                  <a:extLst>
                    <a:ext uri="{A12FA001-AC4F-418D-AE19-62706E023703}">
                      <ahyp:hlinkClr xmlns:ahyp="http://schemas.microsoft.com/office/drawing/2018/hyperlinkcolor" val="tx"/>
                    </a:ext>
                  </a:extLst>
                </a:hlinkClick>
              </a:rPr>
              <a:t>https://www.childrensomaha.org/hospital-experience/carolyn-scott-rainbow-house/</a:t>
            </a:r>
            <a:r>
              <a:rPr lang="en-US" u="sng" dirty="0">
                <a:solidFill>
                  <a:srgbClr val="0563C1"/>
                </a:solidFill>
                <a:ea typeface="+mn-ea"/>
              </a:rPr>
              <a:t> </a:t>
            </a:r>
          </a:p>
        </p:txBody>
      </p:sp>
      <p:sp>
        <p:nvSpPr>
          <p:cNvPr id="18" name="TextBox 17">
            <a:extLst>
              <a:ext uri="{FF2B5EF4-FFF2-40B4-BE49-F238E27FC236}">
                <a16:creationId xmlns:a16="http://schemas.microsoft.com/office/drawing/2014/main" id="{660AA72C-0A13-7FB3-74FE-0FDBF3EAF41C}"/>
              </a:ext>
            </a:extLst>
          </p:cNvPr>
          <p:cNvSpPr txBox="1"/>
          <p:nvPr/>
        </p:nvSpPr>
        <p:spPr>
          <a:xfrm>
            <a:off x="1935510" y="454178"/>
            <a:ext cx="9627192" cy="1015663"/>
          </a:xfrm>
          <a:prstGeom prst="rect">
            <a:avLst/>
          </a:prstGeom>
          <a:noFill/>
        </p:spPr>
        <p:txBody>
          <a:bodyPr wrap="square" rtlCol="0">
            <a:spAutoFit/>
          </a:bodyPr>
          <a:lstStyle/>
          <a:p>
            <a:pPr marL="0" marR="0" fontAlgn="base">
              <a:spcBef>
                <a:spcPts val="0"/>
              </a:spcBef>
              <a:spcAft>
                <a:spcPts val="0"/>
              </a:spcAft>
            </a:pPr>
            <a:r>
              <a:rPr lang="en-US" sz="1200" b="1" dirty="0">
                <a:latin typeface="Calibri" panose="020F0502020204030204" pitchFamily="34" charset="0"/>
                <a:cs typeface="Times New Roman" panose="02020603050405020304" pitchFamily="18" charset="0"/>
              </a:rPr>
              <a:t>Columbus Cancer Care Foundation</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Gas cards are provided to patients who travel more than approximately 20 miles each way for cancer treatment. Additional transportation/lodging may be available as well. He will transport patients within 100 miles of Columbus, NE.  For assistance you can call the office or go in.</a:t>
            </a:r>
          </a:p>
          <a:p>
            <a:pPr marL="0" marR="0" fontAlgn="base">
              <a:spcBef>
                <a:spcPts val="0"/>
              </a:spcBef>
              <a:spcAft>
                <a:spcPts val="0"/>
              </a:spcAft>
            </a:pPr>
            <a:r>
              <a:rPr lang="en-US" sz="1200" u="sng" dirty="0">
                <a:solidFill>
                  <a:srgbClr val="0563C1"/>
                </a:solidFill>
                <a:latin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https://www.columbuscancercarefoundation.org/services</a:t>
            </a:r>
            <a:r>
              <a:rPr lang="en-US" sz="1200" u="sng" dirty="0">
                <a:solidFill>
                  <a:srgbClr val="0563C1"/>
                </a:solidFill>
                <a:latin typeface="Calibri" panose="020F0502020204030204" pitchFamily="34" charset="0"/>
                <a:cs typeface="Times New Roman" panose="02020603050405020304" pitchFamily="18" charset="0"/>
              </a:rPr>
              <a:t> </a:t>
            </a:r>
          </a:p>
          <a:p>
            <a:pPr marL="0" marR="0" fontAlgn="base">
              <a:spcBef>
                <a:spcPts val="0"/>
              </a:spcBef>
              <a:spcAft>
                <a:spcPts val="0"/>
              </a:spcAft>
            </a:pPr>
            <a:r>
              <a:rPr lang="en-US" sz="1200" u="sng" dirty="0">
                <a:solidFill>
                  <a:srgbClr val="0563C1"/>
                </a:solidFill>
                <a:latin typeface="Calibri" panose="020F0502020204030204" pitchFamily="34" charset="0"/>
                <a:cs typeface="Times New Roman" panose="02020603050405020304" pitchFamily="18" charset="0"/>
              </a:rPr>
              <a:t> </a:t>
            </a:r>
          </a:p>
        </p:txBody>
      </p:sp>
      <p:pic>
        <p:nvPicPr>
          <p:cNvPr id="19" name="Picture 18" descr="Logo, company name&#10;&#10;Description automatically generated">
            <a:extLst>
              <a:ext uri="{FF2B5EF4-FFF2-40B4-BE49-F238E27FC236}">
                <a16:creationId xmlns:a16="http://schemas.microsoft.com/office/drawing/2014/main" id="{48468550-4083-CF00-F7B2-A64AADEFA00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8935" y="289992"/>
            <a:ext cx="1281113" cy="1275419"/>
          </a:xfrm>
          <a:prstGeom prst="rect">
            <a:avLst/>
          </a:prstGeom>
        </p:spPr>
      </p:pic>
      <p:sp>
        <p:nvSpPr>
          <p:cNvPr id="21" name="TextBox 20">
            <a:extLst>
              <a:ext uri="{FF2B5EF4-FFF2-40B4-BE49-F238E27FC236}">
                <a16:creationId xmlns:a16="http://schemas.microsoft.com/office/drawing/2014/main" id="{CA18B680-AAF1-2430-DD8B-6FFA36387083}"/>
              </a:ext>
            </a:extLst>
          </p:cNvPr>
          <p:cNvSpPr txBox="1"/>
          <p:nvPr/>
        </p:nvSpPr>
        <p:spPr>
          <a:xfrm>
            <a:off x="1935510" y="1519250"/>
            <a:ext cx="9627192" cy="1200329"/>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r>
              <a:rPr lang="en-US" dirty="0"/>
              <a:t>Leukemia &amp; Lymphoma Society Susan Lang Pay-It-Forward Patient Travel Assistance Program</a:t>
            </a:r>
          </a:p>
          <a:p>
            <a:pPr marL="0" marR="0" fontAlgn="base">
              <a:spcBef>
                <a:spcPts val="0"/>
              </a:spcBef>
              <a:spcAft>
                <a:spcPts val="0"/>
              </a:spcAft>
            </a:pPr>
            <a:r>
              <a:rPr lang="en-US" b="0" dirty="0">
                <a:ea typeface="+mn-ea"/>
              </a:rPr>
              <a:t>The Leukemia &amp; Lymphoma Society's (LLS) Susan Lang Pay-It-Forward Patient Travel Assistance program is available to blood cancer patients, with significant financial need. Those who qualify will receive $500 to cover the cost of treatment-related travel and lodging expenses for the patient and caregiver including: ground transportation; tolls; gas; parking; car rental; car maintenance, repairs and parts; air transportation; baggage fees; lodging; and ambulance services.</a:t>
            </a:r>
          </a:p>
          <a:p>
            <a:r>
              <a:rPr lang="en-US" b="0" u="sng" dirty="0">
                <a:solidFill>
                  <a:srgbClr val="0563C1"/>
                </a:solidFill>
                <a:ea typeface="+mn-ea"/>
                <a:hlinkClick r:id="rId6">
                  <a:extLst>
                    <a:ext uri="{A12FA001-AC4F-418D-AE19-62706E023703}">
                      <ahyp:hlinkClr xmlns:ahyp="http://schemas.microsoft.com/office/drawing/2018/hyperlinkcolor" val="tx"/>
                    </a:ext>
                  </a:extLst>
                </a:hlinkClick>
              </a:rPr>
              <a:t>https://www.lls.org/support-resources/financial-support/susan-lang-pay-it-forward-patient-travel-assistance-program</a:t>
            </a:r>
            <a:r>
              <a:rPr lang="en-US" b="0" u="sng" dirty="0">
                <a:solidFill>
                  <a:srgbClr val="0563C1"/>
                </a:solidFill>
                <a:ea typeface="+mn-ea"/>
              </a:rPr>
              <a:t> </a:t>
            </a:r>
          </a:p>
        </p:txBody>
      </p:sp>
      <p:pic>
        <p:nvPicPr>
          <p:cNvPr id="22" name="Picture 21" descr="Text&#10;&#10;Description automatically generated with medium confidence">
            <a:extLst>
              <a:ext uri="{FF2B5EF4-FFF2-40B4-BE49-F238E27FC236}">
                <a16:creationId xmlns:a16="http://schemas.microsoft.com/office/drawing/2014/main" id="{D4DD11D6-28B2-0663-14BA-AFE3AB6884F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04577" y="1614033"/>
            <a:ext cx="1455472" cy="854052"/>
          </a:xfrm>
          <a:prstGeom prst="rect">
            <a:avLst/>
          </a:prstGeom>
        </p:spPr>
      </p:pic>
      <p:pic>
        <p:nvPicPr>
          <p:cNvPr id="3" name="Picture 2" descr="Text&#10;&#10;Description automatically generated with low confidence">
            <a:extLst>
              <a:ext uri="{FF2B5EF4-FFF2-40B4-BE49-F238E27FC236}">
                <a16:creationId xmlns:a16="http://schemas.microsoft.com/office/drawing/2014/main" id="{3D40F609-1550-4A26-7CA5-CE56D34574C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0999" y="2826138"/>
            <a:ext cx="1696984" cy="892285"/>
          </a:xfrm>
          <a:prstGeom prst="rect">
            <a:avLst/>
          </a:prstGeom>
        </p:spPr>
      </p:pic>
      <p:pic>
        <p:nvPicPr>
          <p:cNvPr id="6" name="Picture 5" descr="A picture containing text, grass, outdoor, building&#10;&#10;Description automatically generated">
            <a:extLst>
              <a:ext uri="{FF2B5EF4-FFF2-40B4-BE49-F238E27FC236}">
                <a16:creationId xmlns:a16="http://schemas.microsoft.com/office/drawing/2014/main" id="{3BE65E4F-680E-863D-1390-3EAA6C2C3C6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43498" y="5049316"/>
            <a:ext cx="1414463" cy="929358"/>
          </a:xfrm>
          <a:prstGeom prst="rect">
            <a:avLst/>
          </a:prstGeom>
        </p:spPr>
      </p:pic>
    </p:spTree>
    <p:extLst>
      <p:ext uri="{BB962C8B-B14F-4D97-AF65-F5344CB8AC3E}">
        <p14:creationId xmlns:p14="http://schemas.microsoft.com/office/powerpoint/2010/main" val="1051832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B59F5A2F-CE52-D880-954E-72DED9B63D15}"/>
              </a:ext>
            </a:extLst>
          </p:cNvPr>
          <p:cNvSpPr txBox="1"/>
          <p:nvPr/>
        </p:nvSpPr>
        <p:spPr>
          <a:xfrm>
            <a:off x="1980439" y="4746811"/>
            <a:ext cx="9627192" cy="1951945"/>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pPr marL="0" marR="0">
              <a:lnSpc>
                <a:spcPct val="107000"/>
              </a:lnSpc>
              <a:spcBef>
                <a:spcPts val="0"/>
              </a:spcBef>
              <a:spcAft>
                <a:spcPts val="0"/>
              </a:spcAft>
            </a:pPr>
            <a:r>
              <a:rPr lang="en-US" dirty="0">
                <a:ea typeface="+mn-ea"/>
              </a:rPr>
              <a:t>Wear Yellow Nebraska</a:t>
            </a:r>
          </a:p>
          <a:p>
            <a:pPr marL="0" marR="0" fontAlgn="base">
              <a:spcBef>
                <a:spcPts val="0"/>
              </a:spcBef>
              <a:spcAft>
                <a:spcPts val="0"/>
              </a:spcAft>
            </a:pPr>
            <a:r>
              <a:rPr lang="en-US" b="0" dirty="0">
                <a:ea typeface="+mn-ea"/>
              </a:rPr>
              <a:t>As a cancer survivor, co-founder and past president Mike Buckley had the idea to start funding cab rides for cancer patients in Omaha who were without access to transportation, a need he discovered during his own treatment journey.</a:t>
            </a:r>
          </a:p>
          <a:p>
            <a:pPr marL="0" marR="0" fontAlgn="base">
              <a:spcBef>
                <a:spcPts val="0"/>
              </a:spcBef>
              <a:spcAft>
                <a:spcPts val="0"/>
              </a:spcAft>
            </a:pPr>
            <a:r>
              <a:rPr lang="en-US" b="0" dirty="0">
                <a:ea typeface="+mn-ea"/>
              </a:rPr>
              <a:t>Access to rides to and from treatment are essential because patients are in a weakened state and often times left unable to drive themselves, which also leaves them vulnerable to lapses in vital medical care. Even if patients do have family and friends who can help, they aren’t always available.</a:t>
            </a:r>
          </a:p>
          <a:p>
            <a:pPr marL="0" marR="0" fontAlgn="base">
              <a:spcBef>
                <a:spcPts val="0"/>
              </a:spcBef>
              <a:spcAft>
                <a:spcPts val="0"/>
              </a:spcAft>
            </a:pPr>
            <a:r>
              <a:rPr lang="en-US" b="0" dirty="0">
                <a:ea typeface="+mn-ea"/>
              </a:rPr>
              <a:t>The annual Wear Yellow Ride turned into a way to fund vital transportation by providing free cab rides to cancer patients in need, and the cab rides remain our primary program to date. A Ride for a Ride.</a:t>
            </a:r>
          </a:p>
          <a:p>
            <a:pPr marL="0" marR="0" fontAlgn="base">
              <a:spcBef>
                <a:spcPts val="0"/>
              </a:spcBef>
              <a:spcAft>
                <a:spcPts val="0"/>
              </a:spcAft>
            </a:pPr>
            <a:r>
              <a:rPr lang="en-US" b="0" dirty="0">
                <a:ea typeface="+mn-ea"/>
              </a:rPr>
              <a:t>Since launching our free cab ride program in 2012, Wear Yellow Nebraska has funded more than $350,000 dollars providing more than 13,500 cab rides to Nebraska cancer patients in need.</a:t>
            </a:r>
          </a:p>
          <a:p>
            <a:pPr marR="0">
              <a:spcBef>
                <a:spcPts val="0"/>
              </a:spcBef>
              <a:spcAft>
                <a:spcPts val="0"/>
              </a:spcAft>
            </a:pPr>
            <a:r>
              <a:rPr lang="en-US" u="sng" dirty="0">
                <a:solidFill>
                  <a:srgbClr val="0563C1"/>
                </a:solidFill>
                <a:ea typeface="+mn-ea"/>
                <a:hlinkClick r:id="rId2">
                  <a:extLst>
                    <a:ext uri="{A12FA001-AC4F-418D-AE19-62706E023703}">
                      <ahyp:hlinkClr xmlns:ahyp="http://schemas.microsoft.com/office/drawing/2018/hyperlinkcolor" val="tx"/>
                    </a:ext>
                  </a:extLst>
                </a:hlinkClick>
              </a:rPr>
              <a:t>https://wearyellownebraska.org/request-a-ride/</a:t>
            </a:r>
            <a:r>
              <a:rPr lang="en-US" u="sng" dirty="0">
                <a:solidFill>
                  <a:srgbClr val="0563C1"/>
                </a:solidFill>
                <a:ea typeface="+mn-ea"/>
              </a:rPr>
              <a:t> </a:t>
            </a:r>
          </a:p>
        </p:txBody>
      </p:sp>
      <p:sp>
        <p:nvSpPr>
          <p:cNvPr id="18" name="TextBox 17">
            <a:extLst>
              <a:ext uri="{FF2B5EF4-FFF2-40B4-BE49-F238E27FC236}">
                <a16:creationId xmlns:a16="http://schemas.microsoft.com/office/drawing/2014/main" id="{660AA72C-0A13-7FB3-74FE-0FDBF3EAF41C}"/>
              </a:ext>
            </a:extLst>
          </p:cNvPr>
          <p:cNvSpPr txBox="1"/>
          <p:nvPr/>
        </p:nvSpPr>
        <p:spPr>
          <a:xfrm>
            <a:off x="1935510" y="454178"/>
            <a:ext cx="9627192" cy="1028615"/>
          </a:xfrm>
          <a:prstGeom prst="rect">
            <a:avLst/>
          </a:prstGeom>
          <a:noFill/>
        </p:spPr>
        <p:txBody>
          <a:bodyPr wrap="square" rtlCol="0">
            <a:spAutoFit/>
          </a:bodyPr>
          <a:lstStyle/>
          <a:p>
            <a:pPr marL="0" marR="0">
              <a:lnSpc>
                <a:spcPct val="107000"/>
              </a:lnSpc>
              <a:spcBef>
                <a:spcPts val="0"/>
              </a:spcBef>
              <a:spcAft>
                <a:spcPts val="0"/>
              </a:spcAft>
            </a:pPr>
            <a:r>
              <a:rPr lang="en-US" sz="1200" b="1" dirty="0">
                <a:latin typeface="Calibri" panose="020F0502020204030204" pitchFamily="34" charset="0"/>
                <a:cs typeface="Times New Roman" panose="02020603050405020304" pitchFamily="18" charset="0"/>
              </a:rPr>
              <a:t>Road to Recovery by the American Cancer Society</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Every day thousands of cancer patients need a ride to treatment, but some may not have a way to get there. The American Cancer Society Road To Recovery program provides transportation to and from treatment for people with cancer who do not have a ride or are unable to drive themselves.</a:t>
            </a:r>
          </a:p>
          <a:p>
            <a:pPr marL="0" marR="0" fontAlgn="base">
              <a:spcBef>
                <a:spcPts val="0"/>
              </a:spcBef>
              <a:spcAft>
                <a:spcPts val="0"/>
              </a:spcAft>
            </a:pPr>
            <a:r>
              <a:rPr lang="en-US" sz="1200" b="1" u="sng" dirty="0">
                <a:solidFill>
                  <a:srgbClr val="0563C1"/>
                </a:solidFill>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https://www.cancer.org/treatment/support-programs-and-services/road-to-recovery.html</a:t>
            </a:r>
            <a:r>
              <a:rPr lang="en-US" sz="1200" b="1" u="sng" dirty="0">
                <a:solidFill>
                  <a:srgbClr val="0563C1"/>
                </a:solidFill>
                <a:latin typeface="Calibri" panose="020F0502020204030204" pitchFamily="34" charset="0"/>
                <a:cs typeface="Times New Roman" panose="02020603050405020304" pitchFamily="18" charset="0"/>
              </a:rPr>
              <a:t> </a:t>
            </a:r>
          </a:p>
          <a:p>
            <a:pPr marL="0" marR="0" fontAlgn="base">
              <a:spcBef>
                <a:spcPts val="0"/>
              </a:spcBef>
              <a:spcAft>
                <a:spcPts val="0"/>
              </a:spcAft>
            </a:pPr>
            <a:r>
              <a:rPr lang="en-US" sz="1200" u="sng" dirty="0">
                <a:solidFill>
                  <a:srgbClr val="0563C1"/>
                </a:solidFill>
                <a:latin typeface="Calibri" panose="020F0502020204030204" pitchFamily="34" charset="0"/>
                <a:cs typeface="Times New Roman" panose="02020603050405020304" pitchFamily="18" charset="0"/>
              </a:rPr>
              <a:t> </a:t>
            </a:r>
          </a:p>
        </p:txBody>
      </p:sp>
      <p:sp>
        <p:nvSpPr>
          <p:cNvPr id="21" name="TextBox 20">
            <a:extLst>
              <a:ext uri="{FF2B5EF4-FFF2-40B4-BE49-F238E27FC236}">
                <a16:creationId xmlns:a16="http://schemas.microsoft.com/office/drawing/2014/main" id="{CA18B680-AAF1-2430-DD8B-6FFA36387083}"/>
              </a:ext>
            </a:extLst>
          </p:cNvPr>
          <p:cNvSpPr txBox="1"/>
          <p:nvPr/>
        </p:nvSpPr>
        <p:spPr>
          <a:xfrm>
            <a:off x="1986190" y="1482793"/>
            <a:ext cx="9627192" cy="1582613"/>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pPr marL="0" marR="0">
              <a:lnSpc>
                <a:spcPct val="107000"/>
              </a:lnSpc>
              <a:spcBef>
                <a:spcPts val="0"/>
              </a:spcBef>
              <a:spcAft>
                <a:spcPts val="0"/>
              </a:spcAft>
            </a:pPr>
            <a:r>
              <a:rPr lang="en-US" dirty="0">
                <a:ea typeface="+mn-ea"/>
              </a:rPr>
              <a:t>Ronald McDonald House of NE </a:t>
            </a:r>
          </a:p>
          <a:p>
            <a:pPr marL="0" marR="0" fontAlgn="base">
              <a:spcBef>
                <a:spcPts val="0"/>
              </a:spcBef>
              <a:spcAft>
                <a:spcPts val="0"/>
              </a:spcAft>
            </a:pPr>
            <a:r>
              <a:rPr lang="en-US" b="0" dirty="0">
                <a:ea typeface="+mn-ea"/>
              </a:rPr>
              <a:t>At Ronald McDonald House Charities in Omaha, we know that oftentimes, it’s the little things that provide the most comfort. A hot cup of coffee in the morning. The smell of clean laundry. The feeling of a fresh haircut.</a:t>
            </a:r>
          </a:p>
          <a:p>
            <a:pPr marL="0" marR="0" fontAlgn="base">
              <a:spcBef>
                <a:spcPts val="0"/>
              </a:spcBef>
              <a:spcAft>
                <a:spcPts val="0"/>
              </a:spcAft>
            </a:pPr>
            <a:r>
              <a:rPr lang="en-US" b="0" dirty="0">
                <a:ea typeface="+mn-ea"/>
              </a:rPr>
              <a:t>Just like you, our families appreciate those little things in our House, as well as crawling into a warm bed after a long day in the hospital room. The taste of a home-cooked meal, even while far from home. A calming voice saying, “it’ll be okay.”</a:t>
            </a:r>
          </a:p>
          <a:p>
            <a:pPr marL="0" marR="0" fontAlgn="base">
              <a:spcBef>
                <a:spcPts val="0"/>
              </a:spcBef>
              <a:spcAft>
                <a:spcPts val="0"/>
              </a:spcAft>
            </a:pPr>
            <a:r>
              <a:rPr lang="en-US" b="0" dirty="0">
                <a:ea typeface="+mn-ea"/>
              </a:rPr>
              <a:t>When families travel to Omaha for their child’s medical care, they need those little things to get through it. They find them at Ronald McDonald House Charities in Omaha.</a:t>
            </a:r>
          </a:p>
          <a:p>
            <a:r>
              <a:rPr lang="en-US" u="sng" dirty="0">
                <a:solidFill>
                  <a:srgbClr val="0563C1"/>
                </a:solidFill>
                <a:ea typeface="+mn-ea"/>
                <a:hlinkClick r:id="rId4">
                  <a:extLst>
                    <a:ext uri="{A12FA001-AC4F-418D-AE19-62706E023703}">
                      <ahyp:hlinkClr xmlns:ahyp="http://schemas.microsoft.com/office/drawing/2018/hyperlinkcolor" val="tx"/>
                    </a:ext>
                  </a:extLst>
                </a:hlinkClick>
              </a:rPr>
              <a:t>https://rmhcomaha.org/what-we-do/your-stay-at-the-house/</a:t>
            </a:r>
            <a:endParaRPr lang="en-US" u="sng" dirty="0">
              <a:solidFill>
                <a:srgbClr val="0563C1"/>
              </a:solidFill>
              <a:ea typeface="+mn-ea"/>
            </a:endParaRPr>
          </a:p>
        </p:txBody>
      </p:sp>
      <p:pic>
        <p:nvPicPr>
          <p:cNvPr id="10" name="Picture 9" descr="Diagram&#10;&#10;Description automatically generated with low confidence">
            <a:extLst>
              <a:ext uri="{FF2B5EF4-FFF2-40B4-BE49-F238E27FC236}">
                <a16:creationId xmlns:a16="http://schemas.microsoft.com/office/drawing/2014/main" id="{96EAFA6E-C41C-5440-C4D6-562BDDC47B0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4577" y="231888"/>
            <a:ext cx="1832292" cy="1374219"/>
          </a:xfrm>
          <a:prstGeom prst="rect">
            <a:avLst/>
          </a:prstGeom>
        </p:spPr>
      </p:pic>
      <p:pic>
        <p:nvPicPr>
          <p:cNvPr id="4" name="Picture 3" descr="A picture containing text, clipart&#10;&#10;Description automatically generated">
            <a:extLst>
              <a:ext uri="{FF2B5EF4-FFF2-40B4-BE49-F238E27FC236}">
                <a16:creationId xmlns:a16="http://schemas.microsoft.com/office/drawing/2014/main" id="{86D7A770-3995-6D0B-E496-D8373758B0D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4947" y="1651841"/>
            <a:ext cx="1071563" cy="1071563"/>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8884A714-C4A2-ABB3-C493-A30CCE1F473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4577" y="3239957"/>
            <a:ext cx="1775862" cy="925047"/>
          </a:xfrm>
          <a:prstGeom prst="rect">
            <a:avLst/>
          </a:prstGeom>
        </p:spPr>
      </p:pic>
      <p:sp>
        <p:nvSpPr>
          <p:cNvPr id="15" name="TextBox 14">
            <a:extLst>
              <a:ext uri="{FF2B5EF4-FFF2-40B4-BE49-F238E27FC236}">
                <a16:creationId xmlns:a16="http://schemas.microsoft.com/office/drawing/2014/main" id="{F2C11634-6763-CD9F-E65C-73A0DA31F8B5}"/>
              </a:ext>
            </a:extLst>
          </p:cNvPr>
          <p:cNvSpPr txBox="1"/>
          <p:nvPr/>
        </p:nvSpPr>
        <p:spPr>
          <a:xfrm>
            <a:off x="1986190" y="3194466"/>
            <a:ext cx="9627192" cy="1412694"/>
          </a:xfrm>
          <a:prstGeom prst="rect">
            <a:avLst/>
          </a:prstGeom>
          <a:noFill/>
        </p:spPr>
        <p:txBody>
          <a:bodyPr wrap="square" rtlCol="0">
            <a:spAutoFit/>
          </a:bodyPr>
          <a:lstStyle/>
          <a:p>
            <a:pPr marL="0" marR="0">
              <a:lnSpc>
                <a:spcPct val="115000"/>
              </a:lnSpc>
              <a:spcBef>
                <a:spcPts val="0"/>
              </a:spcBef>
              <a:spcAft>
                <a:spcPts val="0"/>
              </a:spcAft>
            </a:pPr>
            <a:r>
              <a:rPr lang="en-US" sz="1200" b="1" dirty="0">
                <a:latin typeface="Calibri" panose="020F0502020204030204" pitchFamily="34" charset="0"/>
                <a:cs typeface="Times New Roman" panose="02020603050405020304" pitchFamily="18" charset="0"/>
              </a:rPr>
              <a:t>The National Children’s Cancer Society</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Our Family Support Program helps ease the emotional strain a childhood cancer diagnosis takes on families by providing a case manager who stands by a family’s side throughout their journey. NCCS case managers are trained in providing practical and emotional support to parents and caregivers. These dedicated individuals offer support during difficult times, educate parents and caregivers on how to best advocate for their child and provide referrals when needed.</a:t>
            </a:r>
          </a:p>
          <a:p>
            <a:pPr fontAlgn="base"/>
            <a:r>
              <a:rPr lang="en-US" sz="1200" b="1" u="sng" dirty="0">
                <a:solidFill>
                  <a:srgbClr val="0563C1"/>
                </a:solidFill>
                <a:latin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https://thenccs.org/support-during-treatment/</a:t>
            </a:r>
            <a:r>
              <a:rPr lang="en-US" sz="1200" b="1" u="sng" dirty="0">
                <a:solidFill>
                  <a:srgbClr val="0563C1"/>
                </a:solidFill>
                <a:latin typeface="Calibri" panose="020F0502020204030204" pitchFamily="34" charset="0"/>
                <a:cs typeface="Times New Roman" panose="02020603050405020304" pitchFamily="18" charset="0"/>
              </a:rPr>
              <a:t> </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 </a:t>
            </a:r>
          </a:p>
        </p:txBody>
      </p:sp>
      <p:pic>
        <p:nvPicPr>
          <p:cNvPr id="7" name="Picture 6" descr="Logo&#10;&#10;Description automatically generated">
            <a:extLst>
              <a:ext uri="{FF2B5EF4-FFF2-40B4-BE49-F238E27FC236}">
                <a16:creationId xmlns:a16="http://schemas.microsoft.com/office/drawing/2014/main" id="{0933B736-135C-CA50-E807-F81DAEC3E4C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48273" y="4681557"/>
            <a:ext cx="1138237" cy="1138237"/>
          </a:xfrm>
          <a:prstGeom prst="rect">
            <a:avLst/>
          </a:prstGeom>
        </p:spPr>
      </p:pic>
    </p:spTree>
    <p:extLst>
      <p:ext uri="{BB962C8B-B14F-4D97-AF65-F5344CB8AC3E}">
        <p14:creationId xmlns:p14="http://schemas.microsoft.com/office/powerpoint/2010/main" val="3520386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B59F5A2F-CE52-D880-954E-72DED9B63D15}"/>
              </a:ext>
            </a:extLst>
          </p:cNvPr>
          <p:cNvSpPr txBox="1"/>
          <p:nvPr/>
        </p:nvSpPr>
        <p:spPr>
          <a:xfrm>
            <a:off x="1980439" y="4688759"/>
            <a:ext cx="9627192" cy="646331"/>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r>
              <a:rPr lang="en-US" dirty="0">
                <a:ea typeface="+mn-ea"/>
              </a:rPr>
              <a:t>Wigs for Kids</a:t>
            </a:r>
          </a:p>
          <a:p>
            <a:r>
              <a:rPr lang="en-US" b="0" dirty="0">
                <a:ea typeface="+mn-ea"/>
              </a:rPr>
              <a:t>Provides free wigs to children under the age of 18 who have lost their hair due to a medical condition.</a:t>
            </a:r>
          </a:p>
          <a:p>
            <a:pPr marR="0">
              <a:spcBef>
                <a:spcPts val="0"/>
              </a:spcBef>
              <a:spcAft>
                <a:spcPts val="0"/>
              </a:spcAft>
            </a:pPr>
            <a:r>
              <a:rPr lang="en-US" u="sng" dirty="0">
                <a:solidFill>
                  <a:srgbClr val="0563C1"/>
                </a:solidFill>
                <a:ea typeface="+mn-ea"/>
                <a:hlinkClick r:id="rId2">
                  <a:extLst>
                    <a:ext uri="{A12FA001-AC4F-418D-AE19-62706E023703}">
                      <ahyp:hlinkClr xmlns:ahyp="http://schemas.microsoft.com/office/drawing/2018/hyperlinkcolor" val="tx"/>
                    </a:ext>
                  </a:extLst>
                </a:hlinkClick>
              </a:rPr>
              <a:t>http://www.wigsforkids.org/</a:t>
            </a:r>
            <a:r>
              <a:rPr lang="en-US" u="sng" dirty="0">
                <a:solidFill>
                  <a:srgbClr val="0563C1"/>
                </a:solidFill>
                <a:ea typeface="+mn-ea"/>
              </a:rPr>
              <a:t> </a:t>
            </a:r>
          </a:p>
        </p:txBody>
      </p:sp>
      <p:sp>
        <p:nvSpPr>
          <p:cNvPr id="21" name="TextBox 20">
            <a:extLst>
              <a:ext uri="{FF2B5EF4-FFF2-40B4-BE49-F238E27FC236}">
                <a16:creationId xmlns:a16="http://schemas.microsoft.com/office/drawing/2014/main" id="{CA18B680-AAF1-2430-DD8B-6FFA36387083}"/>
              </a:ext>
            </a:extLst>
          </p:cNvPr>
          <p:cNvSpPr txBox="1"/>
          <p:nvPr/>
        </p:nvSpPr>
        <p:spPr>
          <a:xfrm>
            <a:off x="1980439" y="1850472"/>
            <a:ext cx="9627192" cy="1200329"/>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r>
              <a:rPr lang="en-US" dirty="0">
                <a:ea typeface="+mn-ea"/>
              </a:rPr>
              <a:t>Children With Hair Loss</a:t>
            </a:r>
          </a:p>
          <a:p>
            <a:pPr marL="0" marR="0" fontAlgn="base">
              <a:spcBef>
                <a:spcPts val="0"/>
              </a:spcBef>
              <a:spcAft>
                <a:spcPts val="0"/>
              </a:spcAft>
            </a:pPr>
            <a:r>
              <a:rPr lang="en-US" b="0" dirty="0">
                <a:ea typeface="+mn-ea"/>
              </a:rPr>
              <a:t>Children With Hair Loss is a 501 (c) 3 non-profit organization that provides human hair replacements at no cost to children and young adults facing medically-related hair loss.  When a child's hair is lost due to Cancer treatments, Alopecia, Trichotillomania, Burns, etc., the painful effects are far deeper than just cosmetic.  Each year, the number of children requesting our hair replacements increases and with your support, we can continue to increase the number of children we are able to help in the future!</a:t>
            </a:r>
          </a:p>
          <a:p>
            <a:pPr marL="0" marR="0" fontAlgn="base">
              <a:spcBef>
                <a:spcPts val="0"/>
              </a:spcBef>
              <a:spcAft>
                <a:spcPts val="0"/>
              </a:spcAft>
            </a:pPr>
            <a:r>
              <a:rPr lang="en-US" u="sng" dirty="0">
                <a:solidFill>
                  <a:srgbClr val="0563C1"/>
                </a:solidFill>
                <a:ea typeface="+mn-ea"/>
                <a:hlinkClick r:id="rId3">
                  <a:extLst>
                    <a:ext uri="{A12FA001-AC4F-418D-AE19-62706E023703}">
                      <ahyp:hlinkClr xmlns:ahyp="http://schemas.microsoft.com/office/drawing/2018/hyperlinkcolor" val="tx"/>
                    </a:ext>
                  </a:extLst>
                </a:hlinkClick>
              </a:rPr>
              <a:t>https://childrenwithhairloss.us/</a:t>
            </a:r>
            <a:r>
              <a:rPr lang="en-US" u="sng" dirty="0">
                <a:solidFill>
                  <a:srgbClr val="0563C1"/>
                </a:solidFill>
                <a:ea typeface="+mn-ea"/>
              </a:rPr>
              <a:t> </a:t>
            </a:r>
          </a:p>
        </p:txBody>
      </p:sp>
      <p:sp>
        <p:nvSpPr>
          <p:cNvPr id="15" name="TextBox 14">
            <a:extLst>
              <a:ext uri="{FF2B5EF4-FFF2-40B4-BE49-F238E27FC236}">
                <a16:creationId xmlns:a16="http://schemas.microsoft.com/office/drawing/2014/main" id="{F2C11634-6763-CD9F-E65C-73A0DA31F8B5}"/>
              </a:ext>
            </a:extLst>
          </p:cNvPr>
          <p:cNvSpPr txBox="1"/>
          <p:nvPr/>
        </p:nvSpPr>
        <p:spPr>
          <a:xfrm>
            <a:off x="1980439" y="3337826"/>
            <a:ext cx="9627192" cy="830997"/>
          </a:xfrm>
          <a:prstGeom prst="rect">
            <a:avLst/>
          </a:prstGeom>
          <a:noFill/>
        </p:spPr>
        <p:txBody>
          <a:bodyPr wrap="square" rtlCol="0">
            <a:spAutoFit/>
          </a:bodyPr>
          <a:lstStyle/>
          <a:p>
            <a:pPr marL="0" marR="0" fontAlgn="base">
              <a:spcBef>
                <a:spcPts val="0"/>
              </a:spcBef>
              <a:spcAft>
                <a:spcPts val="0"/>
              </a:spcAft>
            </a:pPr>
            <a:r>
              <a:rPr lang="en-US" sz="1200" b="1" dirty="0">
                <a:latin typeface="Calibri" panose="020F0502020204030204" pitchFamily="34" charset="0"/>
                <a:cs typeface="Times New Roman" panose="02020603050405020304" pitchFamily="18" charset="0"/>
              </a:rPr>
              <a:t>Locks of Love</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Provides hairpieces to financially disadvantaged children under the age of 21 who are experiencing long-term medical hair loss from any diagnosis. These wigs are FREE!</a:t>
            </a:r>
          </a:p>
          <a:p>
            <a:pPr fontAlgn="base"/>
            <a:r>
              <a:rPr lang="en-US" sz="1200" b="1" u="sng" dirty="0">
                <a:solidFill>
                  <a:srgbClr val="0563C1"/>
                </a:solidFill>
                <a:latin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https://locksoflove.org/</a:t>
            </a:r>
            <a:r>
              <a:rPr lang="en-US" sz="1200" b="1" u="sng" dirty="0">
                <a:solidFill>
                  <a:srgbClr val="0563C1"/>
                </a:solidFill>
                <a:latin typeface="Calibri" panose="020F0502020204030204" pitchFamily="34" charset="0"/>
                <a:cs typeface="Times New Roman" panose="02020603050405020304" pitchFamily="18" charset="0"/>
              </a:rPr>
              <a:t>  </a:t>
            </a:r>
          </a:p>
        </p:txBody>
      </p:sp>
      <p:sp>
        <p:nvSpPr>
          <p:cNvPr id="11" name="TextBox 10">
            <a:extLst>
              <a:ext uri="{FF2B5EF4-FFF2-40B4-BE49-F238E27FC236}">
                <a16:creationId xmlns:a16="http://schemas.microsoft.com/office/drawing/2014/main" id="{6C619C04-3308-5252-C63E-CA0448895BF1}"/>
              </a:ext>
            </a:extLst>
          </p:cNvPr>
          <p:cNvSpPr txBox="1"/>
          <p:nvPr/>
        </p:nvSpPr>
        <p:spPr>
          <a:xfrm>
            <a:off x="0" y="0"/>
            <a:ext cx="12192000" cy="369332"/>
          </a:xfrm>
          <a:prstGeom prst="rect">
            <a:avLst/>
          </a:prstGeom>
          <a:solidFill>
            <a:schemeClr val="accent1"/>
          </a:solidFill>
        </p:spPr>
        <p:txBody>
          <a:bodyPr wrap="square" rtlCol="0">
            <a:spAutoFit/>
          </a:bodyPr>
          <a:lstStyle/>
          <a:p>
            <a:pPr algn="ctr"/>
            <a:r>
              <a:rPr lang="en-US" b="1" dirty="0">
                <a:solidFill>
                  <a:schemeClr val="bg1"/>
                </a:solidFill>
              </a:rPr>
              <a:t>Wig Resources</a:t>
            </a:r>
          </a:p>
        </p:txBody>
      </p:sp>
      <p:sp>
        <p:nvSpPr>
          <p:cNvPr id="12" name="TextBox 11">
            <a:extLst>
              <a:ext uri="{FF2B5EF4-FFF2-40B4-BE49-F238E27FC236}">
                <a16:creationId xmlns:a16="http://schemas.microsoft.com/office/drawing/2014/main" id="{4F020565-7118-2247-9996-63A275A8B2FC}"/>
              </a:ext>
            </a:extLst>
          </p:cNvPr>
          <p:cNvSpPr txBox="1"/>
          <p:nvPr/>
        </p:nvSpPr>
        <p:spPr>
          <a:xfrm>
            <a:off x="1980439" y="562772"/>
            <a:ext cx="9627192" cy="1015663"/>
          </a:xfrm>
          <a:prstGeom prst="rect">
            <a:avLst/>
          </a:prstGeom>
          <a:noFill/>
        </p:spPr>
        <p:txBody>
          <a:bodyPr wrap="square" rtlCol="0">
            <a:spAutoFit/>
          </a:bodyPr>
          <a:lstStyle/>
          <a:p>
            <a:pPr marL="0" marR="0" fontAlgn="base">
              <a:spcBef>
                <a:spcPts val="0"/>
              </a:spcBef>
              <a:spcAft>
                <a:spcPts val="0"/>
              </a:spcAft>
            </a:pPr>
            <a:r>
              <a:rPr lang="en-US" sz="1200" b="1" dirty="0">
                <a:latin typeface="Calibri" panose="020F0502020204030204" pitchFamily="34" charset="0"/>
                <a:cs typeface="Times New Roman" panose="02020603050405020304" pitchFamily="18" charset="0"/>
              </a:rPr>
              <a:t>Allyson Whitney Foundation</a:t>
            </a:r>
          </a:p>
          <a:p>
            <a:pPr fontAlgn="base"/>
            <a:r>
              <a:rPr lang="en-US" sz="1200" dirty="0">
                <a:latin typeface="Calibri" panose="020F0502020204030204" pitchFamily="34" charset="0"/>
                <a:cs typeface="Times New Roman" panose="02020603050405020304" pitchFamily="18" charset="0"/>
              </a:rPr>
              <a:t>Provides grants for people ages 16-36 who are diagnosed with a rare cancer. Covers a wide range of needs, including (but not limited to): current and residual medical bills, rent, utilities, car and health insurance premiums, IVF treatments, integrative therapies, travel expenses, and medical hair pieces. Grants range from $500-$1,500, and applications should be completed by an oncology social worker, doctor’s office, or patient navigator.</a:t>
            </a:r>
          </a:p>
          <a:p>
            <a:pPr marL="0" marR="0" fontAlgn="base">
              <a:spcBef>
                <a:spcPts val="0"/>
              </a:spcBef>
              <a:spcAft>
                <a:spcPts val="0"/>
              </a:spcAft>
            </a:pPr>
            <a:r>
              <a:rPr lang="en-US" sz="1200" b="1" u="sng" dirty="0">
                <a:solidFill>
                  <a:srgbClr val="0563C1"/>
                </a:solidFill>
                <a:latin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https://www.allysonwhitney.org/grants/</a:t>
            </a:r>
            <a:r>
              <a:rPr lang="en-US" sz="1200" b="1" u="sng" dirty="0">
                <a:solidFill>
                  <a:srgbClr val="0563C1"/>
                </a:solidFill>
                <a:latin typeface="Calibri" panose="020F0502020204030204" pitchFamily="34" charset="0"/>
                <a:cs typeface="Times New Roman" panose="02020603050405020304" pitchFamily="18" charset="0"/>
              </a:rPr>
              <a:t> </a:t>
            </a:r>
          </a:p>
        </p:txBody>
      </p:sp>
      <p:pic>
        <p:nvPicPr>
          <p:cNvPr id="14" name="Picture 13" descr="Logo, company name&#10;&#10;Description automatically generated">
            <a:extLst>
              <a:ext uri="{FF2B5EF4-FFF2-40B4-BE49-F238E27FC236}">
                <a16:creationId xmlns:a16="http://schemas.microsoft.com/office/drawing/2014/main" id="{10321548-657B-D6FC-533B-62E4BDBA356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0530" y="414823"/>
            <a:ext cx="1283955" cy="1283955"/>
          </a:xfrm>
          <a:prstGeom prst="rect">
            <a:avLst/>
          </a:prstGeom>
        </p:spPr>
      </p:pic>
      <p:pic>
        <p:nvPicPr>
          <p:cNvPr id="3" name="Picture 2" descr="Shape, circle&#10;&#10;Description automatically generated">
            <a:extLst>
              <a:ext uri="{FF2B5EF4-FFF2-40B4-BE49-F238E27FC236}">
                <a16:creationId xmlns:a16="http://schemas.microsoft.com/office/drawing/2014/main" id="{EBDF3475-A8D4-DB52-3A59-29287C3CAB5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0530" y="1887934"/>
            <a:ext cx="1498641" cy="963412"/>
          </a:xfrm>
          <a:prstGeom prst="rect">
            <a:avLst/>
          </a:prstGeom>
        </p:spPr>
      </p:pic>
      <p:pic>
        <p:nvPicPr>
          <p:cNvPr id="6" name="Picture 5" descr="A picture containing text, clipart&#10;&#10;Description automatically generated">
            <a:extLst>
              <a:ext uri="{FF2B5EF4-FFF2-40B4-BE49-F238E27FC236}">
                <a16:creationId xmlns:a16="http://schemas.microsoft.com/office/drawing/2014/main" id="{6E6B5D25-2C80-16C4-938F-F0737C15180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63882" y="3337826"/>
            <a:ext cx="963412" cy="963412"/>
          </a:xfrm>
          <a:prstGeom prst="rect">
            <a:avLst/>
          </a:prstGeom>
        </p:spPr>
      </p:pic>
      <p:pic>
        <p:nvPicPr>
          <p:cNvPr id="9" name="Picture 8" descr="Shape, logo&#10;&#10;Description automatically generated with medium confidence">
            <a:extLst>
              <a:ext uri="{FF2B5EF4-FFF2-40B4-BE49-F238E27FC236}">
                <a16:creationId xmlns:a16="http://schemas.microsoft.com/office/drawing/2014/main" id="{D16953ED-BAC6-3E5E-940E-61E20F9B92C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57872" y="4369948"/>
            <a:ext cx="1283955" cy="1283955"/>
          </a:xfrm>
          <a:prstGeom prst="rect">
            <a:avLst/>
          </a:prstGeom>
        </p:spPr>
      </p:pic>
    </p:spTree>
    <p:extLst>
      <p:ext uri="{BB962C8B-B14F-4D97-AF65-F5344CB8AC3E}">
        <p14:creationId xmlns:p14="http://schemas.microsoft.com/office/powerpoint/2010/main" val="404478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CA18B680-AAF1-2430-DD8B-6FFA36387083}"/>
              </a:ext>
            </a:extLst>
          </p:cNvPr>
          <p:cNvSpPr txBox="1"/>
          <p:nvPr/>
        </p:nvSpPr>
        <p:spPr>
          <a:xfrm>
            <a:off x="1980439" y="2019548"/>
            <a:ext cx="9627192" cy="1228028"/>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pPr fontAlgn="base">
              <a:lnSpc>
                <a:spcPct val="115000"/>
              </a:lnSpc>
            </a:pPr>
            <a:r>
              <a:rPr lang="en-US" dirty="0">
                <a:ea typeface="+mn-ea"/>
              </a:rPr>
              <a:t>Compassionate Friends </a:t>
            </a:r>
          </a:p>
          <a:p>
            <a:pPr marL="0" marR="0" fontAlgn="base">
              <a:spcBef>
                <a:spcPts val="0"/>
              </a:spcBef>
              <a:spcAft>
                <a:spcPts val="0"/>
              </a:spcAft>
            </a:pPr>
            <a:r>
              <a:rPr lang="en-US" b="0" dirty="0">
                <a:ea typeface="+mn-ea"/>
              </a:rPr>
              <a:t>The Compassionate Friends is a self-help organization offering support and understanding to families who have experienced the death of a child. You need not walk alone through your grief journey. </a:t>
            </a:r>
            <a:br>
              <a:rPr lang="en-US" b="0" dirty="0">
                <a:ea typeface="+mn-ea"/>
              </a:rPr>
            </a:br>
            <a:r>
              <a:rPr lang="en-US" b="0" dirty="0">
                <a:ea typeface="+mn-ea"/>
              </a:rPr>
              <a:t>We are not here to treat, fix or lead, but to listen, share and companion through the grief journey. </a:t>
            </a:r>
            <a:br>
              <a:rPr lang="en-US" b="0" dirty="0">
                <a:ea typeface="+mn-ea"/>
              </a:rPr>
            </a:br>
            <a:r>
              <a:rPr lang="en-US" b="0" dirty="0">
                <a:ea typeface="+mn-ea"/>
              </a:rPr>
              <a:t>We are The Compassionate Friends and are here to walk with you</a:t>
            </a:r>
          </a:p>
          <a:p>
            <a:r>
              <a:rPr lang="en-US" u="sng" dirty="0">
                <a:solidFill>
                  <a:srgbClr val="0563C1"/>
                </a:solidFill>
                <a:ea typeface="+mn-ea"/>
                <a:hlinkClick r:id="rId2">
                  <a:extLst>
                    <a:ext uri="{A12FA001-AC4F-418D-AE19-62706E023703}">
                      <ahyp:hlinkClr xmlns:ahyp="http://schemas.microsoft.com/office/drawing/2018/hyperlinkcolor" val="tx"/>
                    </a:ext>
                  </a:extLst>
                </a:hlinkClick>
              </a:rPr>
              <a:t>http://tcfomaha.org/index.html</a:t>
            </a:r>
            <a:r>
              <a:rPr lang="en-US" u="sng" dirty="0">
                <a:solidFill>
                  <a:srgbClr val="0563C1"/>
                </a:solidFill>
                <a:ea typeface="+mn-ea"/>
              </a:rPr>
              <a:t> </a:t>
            </a:r>
          </a:p>
        </p:txBody>
      </p:sp>
      <p:sp>
        <p:nvSpPr>
          <p:cNvPr id="11" name="TextBox 10">
            <a:extLst>
              <a:ext uri="{FF2B5EF4-FFF2-40B4-BE49-F238E27FC236}">
                <a16:creationId xmlns:a16="http://schemas.microsoft.com/office/drawing/2014/main" id="{6C619C04-3308-5252-C63E-CA0448895BF1}"/>
              </a:ext>
            </a:extLst>
          </p:cNvPr>
          <p:cNvSpPr txBox="1"/>
          <p:nvPr/>
        </p:nvSpPr>
        <p:spPr>
          <a:xfrm>
            <a:off x="0" y="0"/>
            <a:ext cx="12192000" cy="369332"/>
          </a:xfrm>
          <a:prstGeom prst="rect">
            <a:avLst/>
          </a:prstGeom>
          <a:solidFill>
            <a:schemeClr val="accent1"/>
          </a:solidFill>
        </p:spPr>
        <p:txBody>
          <a:bodyPr wrap="square" rtlCol="0">
            <a:spAutoFit/>
          </a:bodyPr>
          <a:lstStyle/>
          <a:p>
            <a:pPr algn="ctr"/>
            <a:r>
              <a:rPr lang="en-US" b="1" dirty="0">
                <a:solidFill>
                  <a:schemeClr val="bg1"/>
                </a:solidFill>
              </a:rPr>
              <a:t>Bereavement Resources</a:t>
            </a:r>
          </a:p>
        </p:txBody>
      </p:sp>
      <p:sp>
        <p:nvSpPr>
          <p:cNvPr id="12" name="TextBox 11">
            <a:extLst>
              <a:ext uri="{FF2B5EF4-FFF2-40B4-BE49-F238E27FC236}">
                <a16:creationId xmlns:a16="http://schemas.microsoft.com/office/drawing/2014/main" id="{4F020565-7118-2247-9996-63A275A8B2FC}"/>
              </a:ext>
            </a:extLst>
          </p:cNvPr>
          <p:cNvSpPr txBox="1"/>
          <p:nvPr/>
        </p:nvSpPr>
        <p:spPr>
          <a:xfrm>
            <a:off x="1980439" y="562772"/>
            <a:ext cx="9627192" cy="1338828"/>
          </a:xfrm>
          <a:prstGeom prst="rect">
            <a:avLst/>
          </a:prstGeom>
          <a:noFill/>
        </p:spPr>
        <p:txBody>
          <a:bodyPr wrap="square" rtlCol="0">
            <a:spAutoFit/>
          </a:bodyPr>
          <a:lstStyle/>
          <a:p>
            <a:pPr marL="0" marR="0">
              <a:lnSpc>
                <a:spcPct val="115000"/>
              </a:lnSpc>
              <a:spcBef>
                <a:spcPts val="0"/>
              </a:spcBef>
              <a:spcAft>
                <a:spcPts val="0"/>
              </a:spcAft>
            </a:pPr>
            <a:r>
              <a:rPr lang="en-US" sz="1200" b="1" dirty="0">
                <a:latin typeface="Calibri" panose="020F0502020204030204" pitchFamily="34" charset="0"/>
                <a:cs typeface="Times New Roman" panose="02020603050405020304" pitchFamily="18" charset="0"/>
              </a:rPr>
              <a:t>Healing Hope Ministries</a:t>
            </a:r>
          </a:p>
          <a:p>
            <a:pPr marL="0" marR="0">
              <a:lnSpc>
                <a:spcPct val="115000"/>
              </a:lnSpc>
              <a:spcBef>
                <a:spcPts val="0"/>
              </a:spcBef>
              <a:spcAft>
                <a:spcPts val="0"/>
              </a:spcAft>
            </a:pPr>
            <a:r>
              <a:rPr lang="en-US" sz="1200" dirty="0">
                <a:latin typeface="Calibri" panose="020F0502020204030204" pitchFamily="34" charset="0"/>
                <a:cs typeface="Times New Roman" panose="02020603050405020304" pitchFamily="18" charset="0"/>
              </a:rPr>
              <a:t>We believe in gathering together and building up communities to support one another.  </a:t>
            </a:r>
          </a:p>
          <a:p>
            <a:pPr marL="0" marR="0">
              <a:lnSpc>
                <a:spcPct val="115000"/>
              </a:lnSpc>
              <a:spcBef>
                <a:spcPts val="0"/>
              </a:spcBef>
              <a:spcAft>
                <a:spcPts val="0"/>
              </a:spcAft>
            </a:pPr>
            <a:r>
              <a:rPr lang="en-US" sz="1200" dirty="0">
                <a:latin typeface="Calibri" panose="020F0502020204030204" pitchFamily="34" charset="0"/>
                <a:cs typeface="Times New Roman" panose="02020603050405020304" pitchFamily="18" charset="0"/>
              </a:rPr>
              <a:t>Walk, Share, Remember the Life of a Child. Whether you're a parent who has lost a child of any age, </a:t>
            </a:r>
          </a:p>
          <a:p>
            <a:pPr marL="0" marR="0">
              <a:lnSpc>
                <a:spcPct val="115000"/>
              </a:lnSpc>
              <a:spcBef>
                <a:spcPts val="0"/>
              </a:spcBef>
              <a:spcAft>
                <a:spcPts val="0"/>
              </a:spcAft>
            </a:pPr>
            <a:r>
              <a:rPr lang="en-US" sz="1200" dirty="0">
                <a:latin typeface="Calibri" panose="020F0502020204030204" pitchFamily="34" charset="0"/>
                <a:cs typeface="Times New Roman" panose="02020603050405020304" pitchFamily="18" charset="0"/>
              </a:rPr>
              <a:t>a family member or friend, all are invited to attend. Thanks to our amazing sponsors, </a:t>
            </a:r>
          </a:p>
          <a:p>
            <a:pPr marL="0" marR="0">
              <a:lnSpc>
                <a:spcPct val="115000"/>
              </a:lnSpc>
              <a:spcBef>
                <a:spcPts val="0"/>
              </a:spcBef>
              <a:spcAft>
                <a:spcPts val="0"/>
              </a:spcAft>
            </a:pPr>
            <a:r>
              <a:rPr lang="en-US" sz="1200" dirty="0">
                <a:latin typeface="Calibri" panose="020F0502020204030204" pitchFamily="34" charset="0"/>
                <a:cs typeface="Times New Roman" panose="02020603050405020304" pitchFamily="18" charset="0"/>
              </a:rPr>
              <a:t>these events are free to attend.</a:t>
            </a:r>
          </a:p>
          <a:p>
            <a:pPr marL="0" marR="0" fontAlgn="base">
              <a:spcBef>
                <a:spcPts val="0"/>
              </a:spcBef>
              <a:spcAft>
                <a:spcPts val="0"/>
              </a:spcAft>
            </a:pPr>
            <a:r>
              <a:rPr lang="en-US" sz="1200" b="1" u="sng" dirty="0">
                <a:solidFill>
                  <a:srgbClr val="0563C1"/>
                </a:solidFill>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https://healinghopes.com/walk-to-remember-1</a:t>
            </a:r>
            <a:r>
              <a:rPr lang="en-US" sz="1200" b="1" u="sng" dirty="0">
                <a:solidFill>
                  <a:srgbClr val="0563C1"/>
                </a:solidFill>
                <a:latin typeface="Calibri" panose="020F0502020204030204" pitchFamily="34" charset="0"/>
                <a:cs typeface="Times New Roman" panose="02020603050405020304" pitchFamily="18" charset="0"/>
              </a:rPr>
              <a:t>  </a:t>
            </a:r>
          </a:p>
        </p:txBody>
      </p:sp>
      <p:pic>
        <p:nvPicPr>
          <p:cNvPr id="4" name="Picture 3" descr="Company name&#10;&#10;Description automatically generated with medium confidence">
            <a:extLst>
              <a:ext uri="{FF2B5EF4-FFF2-40B4-BE49-F238E27FC236}">
                <a16:creationId xmlns:a16="http://schemas.microsoft.com/office/drawing/2014/main" id="{ED1407FF-397F-8426-16C9-270CBC0FCF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2064" y="479215"/>
            <a:ext cx="1449763" cy="1449763"/>
          </a:xfrm>
          <a:prstGeom prst="rect">
            <a:avLst/>
          </a:prstGeom>
        </p:spPr>
      </p:pic>
      <p:pic>
        <p:nvPicPr>
          <p:cNvPr id="7" name="Picture 6" descr="A picture containing graphical user interface&#10;&#10;Description automatically generated">
            <a:extLst>
              <a:ext uri="{FF2B5EF4-FFF2-40B4-BE49-F238E27FC236}">
                <a16:creationId xmlns:a16="http://schemas.microsoft.com/office/drawing/2014/main" id="{DE5FA711-B447-E0C7-D26C-4E0E68FA25F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6826" y="2046926"/>
            <a:ext cx="1900238" cy="600075"/>
          </a:xfrm>
          <a:prstGeom prst="rect">
            <a:avLst/>
          </a:prstGeom>
        </p:spPr>
      </p:pic>
    </p:spTree>
    <p:extLst>
      <p:ext uri="{BB962C8B-B14F-4D97-AF65-F5344CB8AC3E}">
        <p14:creationId xmlns:p14="http://schemas.microsoft.com/office/powerpoint/2010/main" val="313368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1F9A98F-3E7B-30C4-2439-C83EB1A26A75}"/>
              </a:ext>
            </a:extLst>
          </p:cNvPr>
          <p:cNvSpPr txBox="1"/>
          <p:nvPr/>
        </p:nvSpPr>
        <p:spPr>
          <a:xfrm>
            <a:off x="0" y="357051"/>
            <a:ext cx="12192000" cy="369332"/>
          </a:xfrm>
          <a:prstGeom prst="rect">
            <a:avLst/>
          </a:prstGeom>
          <a:solidFill>
            <a:schemeClr val="accent1"/>
          </a:solidFill>
        </p:spPr>
        <p:txBody>
          <a:bodyPr wrap="square" rtlCol="0">
            <a:spAutoFit/>
          </a:bodyPr>
          <a:lstStyle/>
          <a:p>
            <a:pPr algn="ctr"/>
            <a:r>
              <a:rPr lang="en-US" b="1" dirty="0">
                <a:solidFill>
                  <a:schemeClr val="bg1"/>
                </a:solidFill>
              </a:rPr>
              <a:t>Advocacy &amp; Education Resources</a:t>
            </a:r>
          </a:p>
        </p:txBody>
      </p:sp>
      <p:pic>
        <p:nvPicPr>
          <p:cNvPr id="3" name="Picture 2" descr="Diagram&#10;&#10;Description automatically generated with low confidence">
            <a:extLst>
              <a:ext uri="{FF2B5EF4-FFF2-40B4-BE49-F238E27FC236}">
                <a16:creationId xmlns:a16="http://schemas.microsoft.com/office/drawing/2014/main" id="{000F6C45-C3C5-57D0-218F-EE0E5436F8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33" y="1058643"/>
            <a:ext cx="1832292" cy="1374219"/>
          </a:xfrm>
          <a:prstGeom prst="rect">
            <a:avLst/>
          </a:prstGeom>
        </p:spPr>
      </p:pic>
      <p:sp>
        <p:nvSpPr>
          <p:cNvPr id="7" name="TextBox 6">
            <a:extLst>
              <a:ext uri="{FF2B5EF4-FFF2-40B4-BE49-F238E27FC236}">
                <a16:creationId xmlns:a16="http://schemas.microsoft.com/office/drawing/2014/main" id="{706E39F0-B223-7931-9DD2-CD817CDA848F}"/>
              </a:ext>
            </a:extLst>
          </p:cNvPr>
          <p:cNvSpPr txBox="1"/>
          <p:nvPr/>
        </p:nvSpPr>
        <p:spPr>
          <a:xfrm>
            <a:off x="1972625" y="1182168"/>
            <a:ext cx="9627192" cy="1754326"/>
          </a:xfrm>
          <a:prstGeom prst="rect">
            <a:avLst/>
          </a:prstGeom>
          <a:noFill/>
        </p:spPr>
        <p:txBody>
          <a:bodyPr wrap="square" rtlCol="0">
            <a:spAutoFit/>
          </a:bodyPr>
          <a:lstStyle/>
          <a:p>
            <a:pPr marL="0" marR="0" fontAlgn="base">
              <a:spcBef>
                <a:spcPts val="0"/>
              </a:spcBef>
              <a:spcAft>
                <a:spcPts val="0"/>
              </a:spcAft>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American Cancer Society</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The American Cancer Society Cancer Action Network (ACS CAN) is a grassroots member organization that gives cancer advocates, survivors, and caregivers the opportunity to shape legislative agendas to ensure that they include important cancer issues. We’re here 24 hours a day, 7 days a week, to help guide you through your cancer experience.  Whether you’ve recently been diagnosed, are currently going through treatment, or are caring for a loved one with cancer, we’re here with information, day-to-day help, and emotional support every step of the way. From free lodging and transportation to help make decisions about your care, we offer programs, services, and resources in our </a:t>
            </a:r>
            <a:r>
              <a:rPr lang="en-US" sz="1200" u="none" strike="noStrike"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Find Support and Treatment section</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to help you on your journey.</a:t>
            </a:r>
            <a:endParaRPr lang="en-US" sz="1200" dirty="0">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4"/>
              </a:rPr>
              <a:t>https://www.cancer.org/about-us/local/nebraska.html</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5"/>
              </a:rPr>
              <a:t>https://www.cancer.org/about-us/local/iowa.html</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pic>
        <p:nvPicPr>
          <p:cNvPr id="8" name="Picture 7" descr="Text&#10;&#10;Description automatically generated with medium confidence">
            <a:extLst>
              <a:ext uri="{FF2B5EF4-FFF2-40B4-BE49-F238E27FC236}">
                <a16:creationId xmlns:a16="http://schemas.microsoft.com/office/drawing/2014/main" id="{77024E7A-C25C-736D-20D5-B1A0B82C23B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0333" y="3571087"/>
            <a:ext cx="1455472" cy="854052"/>
          </a:xfrm>
          <a:prstGeom prst="rect">
            <a:avLst/>
          </a:prstGeom>
        </p:spPr>
      </p:pic>
      <p:sp>
        <p:nvSpPr>
          <p:cNvPr id="9" name="TextBox 8">
            <a:extLst>
              <a:ext uri="{FF2B5EF4-FFF2-40B4-BE49-F238E27FC236}">
                <a16:creationId xmlns:a16="http://schemas.microsoft.com/office/drawing/2014/main" id="{20552C5D-580A-8DE1-DDDD-A9B69493024E}"/>
              </a:ext>
            </a:extLst>
          </p:cNvPr>
          <p:cNvSpPr txBox="1"/>
          <p:nvPr/>
        </p:nvSpPr>
        <p:spPr>
          <a:xfrm>
            <a:off x="1972625" y="3392279"/>
            <a:ext cx="9627192" cy="1569660"/>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r>
              <a:rPr lang="en-US" dirty="0"/>
              <a:t>Leukemia &amp; Lymphoma Society</a:t>
            </a:r>
          </a:p>
          <a:p>
            <a:r>
              <a:rPr lang="en-US" b="0" dirty="0"/>
              <a:t>The Leukemia &amp; Lymphoma Society® (LLS) is a global leader in the fight against cancer. The LLS mission: Cure leukemia, lymphoma, Hodgkin's disease and myeloma, and improve the quality of life of patients and their families. LLS funds lifesaving blood cancer research around the world, provides free information and support services, and is the voice for all blood cancer patients seeking access to quality, affordable, coordinated care. The Leukemia &amp; Lymphoma Society is a 501(c)(3) organization, and all monetary donations are tax deductible to the fullest extent allowed by tax laws. Please check with your financial advisor if you have more questions.</a:t>
            </a:r>
          </a:p>
          <a:p>
            <a:r>
              <a:rPr lang="en-US" b="0" dirty="0"/>
              <a:t>LLS will provide $100 gift card to anyone with cancer at any age.</a:t>
            </a:r>
          </a:p>
          <a:p>
            <a:r>
              <a:rPr lang="en-US" b="0" dirty="0">
                <a:hlinkClick r:id="rId7"/>
              </a:rPr>
              <a:t>https://www.lls.org/education-resources</a:t>
            </a:r>
            <a:endParaRPr lang="en-US" b="0" dirty="0"/>
          </a:p>
        </p:txBody>
      </p:sp>
      <p:pic>
        <p:nvPicPr>
          <p:cNvPr id="16" name="Picture 15" descr="Logo, company name&#10;&#10;Description automatically generated">
            <a:extLst>
              <a:ext uri="{FF2B5EF4-FFF2-40B4-BE49-F238E27FC236}">
                <a16:creationId xmlns:a16="http://schemas.microsoft.com/office/drawing/2014/main" id="{0CE92026-F4F9-7E8B-E058-7ED6F64C2A2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40333" y="5121840"/>
            <a:ext cx="1455472" cy="995679"/>
          </a:xfrm>
          <a:prstGeom prst="rect">
            <a:avLst/>
          </a:prstGeom>
        </p:spPr>
      </p:pic>
      <p:sp>
        <p:nvSpPr>
          <p:cNvPr id="17" name="TextBox 16">
            <a:extLst>
              <a:ext uri="{FF2B5EF4-FFF2-40B4-BE49-F238E27FC236}">
                <a16:creationId xmlns:a16="http://schemas.microsoft.com/office/drawing/2014/main" id="{EAAE5DE3-007F-B304-E33A-70D229824D84}"/>
              </a:ext>
            </a:extLst>
          </p:cNvPr>
          <p:cNvSpPr txBox="1"/>
          <p:nvPr/>
        </p:nvSpPr>
        <p:spPr>
          <a:xfrm>
            <a:off x="1972625" y="5121840"/>
            <a:ext cx="9627192" cy="1200329"/>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r>
              <a:rPr lang="en-US" dirty="0"/>
              <a:t>Nebraska Cancer Coalition</a:t>
            </a:r>
          </a:p>
          <a:p>
            <a:r>
              <a:rPr lang="en-US" b="0" dirty="0"/>
              <a:t>Cancer does not discriminate.  It touches and impacts people across Nebraska.  Cancer is the second leading cause of death in Nebraska.  It touches men, women, and children in rural, urban, and suburban neighborhoods.  It wreaks havoc in the lives it touches, in families and in communities. Cancer deepens already existing disparities in access to cancer screenings and treatment.  It is a disease that needs a neutral voice to coordinate efforts across our state to reduce its impact and to improve lives touched by cancer.  Nebraska Cancer Coalition is that voice.  </a:t>
            </a:r>
          </a:p>
          <a:p>
            <a:r>
              <a:rPr lang="en-US" b="0" dirty="0">
                <a:hlinkClick r:id="rId9">
                  <a:extLst>
                    <a:ext uri="{A12FA001-AC4F-418D-AE19-62706E023703}">
                      <ahyp:hlinkClr xmlns:ahyp="http://schemas.microsoft.com/office/drawing/2018/hyperlinkcolor" val="tx"/>
                    </a:ext>
                  </a:extLst>
                </a:hlinkClick>
              </a:rPr>
              <a:t>https://necancer.org/</a:t>
            </a:r>
            <a:r>
              <a:rPr lang="en-US" b="0" dirty="0"/>
              <a:t> </a:t>
            </a:r>
          </a:p>
        </p:txBody>
      </p:sp>
    </p:spTree>
    <p:extLst>
      <p:ext uri="{BB962C8B-B14F-4D97-AF65-F5344CB8AC3E}">
        <p14:creationId xmlns:p14="http://schemas.microsoft.com/office/powerpoint/2010/main" val="3580945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10;&#10;Description automatically generated">
            <a:extLst>
              <a:ext uri="{FF2B5EF4-FFF2-40B4-BE49-F238E27FC236}">
                <a16:creationId xmlns:a16="http://schemas.microsoft.com/office/drawing/2014/main" id="{A75377DA-ACB5-B7CF-4B94-A2E9B4EB62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1499" y="535030"/>
            <a:ext cx="1120957" cy="1120957"/>
          </a:xfrm>
          <a:prstGeom prst="rect">
            <a:avLst/>
          </a:prstGeom>
        </p:spPr>
      </p:pic>
      <p:sp>
        <p:nvSpPr>
          <p:cNvPr id="3" name="TextBox 2">
            <a:extLst>
              <a:ext uri="{FF2B5EF4-FFF2-40B4-BE49-F238E27FC236}">
                <a16:creationId xmlns:a16="http://schemas.microsoft.com/office/drawing/2014/main" id="{F1365630-C8E8-3218-A346-B782F41BFA99}"/>
              </a:ext>
            </a:extLst>
          </p:cNvPr>
          <p:cNvSpPr txBox="1"/>
          <p:nvPr/>
        </p:nvSpPr>
        <p:spPr>
          <a:xfrm>
            <a:off x="1789159" y="466557"/>
            <a:ext cx="9627192" cy="1015663"/>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r>
              <a:rPr lang="en-US" dirty="0"/>
              <a:t>Nebraska Coalition to End Childhood Cancer</a:t>
            </a:r>
          </a:p>
          <a:p>
            <a:r>
              <a:rPr lang="en-US" b="0" dirty="0"/>
              <a:t>Nebraska Coalition To End Childhood Cancer exists to raise awareness about childhood cancer, provide support for the patients, families, and medical professionals who are fighting the disease, and ultimately defeat it entirely.</a:t>
            </a:r>
          </a:p>
          <a:p>
            <a:r>
              <a:rPr lang="en-US" dirty="0">
                <a:hlinkClick r:id="rId3"/>
              </a:rPr>
              <a:t>https://nebc3.com/</a:t>
            </a:r>
            <a:r>
              <a:rPr lang="en-US" dirty="0"/>
              <a:t> </a:t>
            </a:r>
          </a:p>
          <a:p>
            <a:endParaRPr lang="en-US" dirty="0"/>
          </a:p>
        </p:txBody>
      </p:sp>
      <p:pic>
        <p:nvPicPr>
          <p:cNvPr id="4" name="Picture 3" descr="Email&#10;&#10;Description automatically generated with low confidence">
            <a:extLst>
              <a:ext uri="{FF2B5EF4-FFF2-40B4-BE49-F238E27FC236}">
                <a16:creationId xmlns:a16="http://schemas.microsoft.com/office/drawing/2014/main" id="{29955F93-2A00-6A06-01E9-64AAFA0BBD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1499" y="2174233"/>
            <a:ext cx="1340215" cy="646788"/>
          </a:xfrm>
          <a:prstGeom prst="rect">
            <a:avLst/>
          </a:prstGeom>
        </p:spPr>
      </p:pic>
      <p:sp>
        <p:nvSpPr>
          <p:cNvPr id="5" name="TextBox 4">
            <a:extLst>
              <a:ext uri="{FF2B5EF4-FFF2-40B4-BE49-F238E27FC236}">
                <a16:creationId xmlns:a16="http://schemas.microsoft.com/office/drawing/2014/main" id="{65443C37-6273-542C-C30C-010336B046C2}"/>
              </a:ext>
            </a:extLst>
          </p:cNvPr>
          <p:cNvSpPr txBox="1"/>
          <p:nvPr/>
        </p:nvSpPr>
        <p:spPr>
          <a:xfrm>
            <a:off x="1851714" y="2184065"/>
            <a:ext cx="9627192" cy="1015663"/>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pPr marL="0" marR="0" fontAlgn="base">
              <a:spcBef>
                <a:spcPts val="0"/>
              </a:spcBef>
              <a:spcAft>
                <a:spcPts val="0"/>
              </a:spcAft>
            </a:pPr>
            <a:r>
              <a:rPr lang="en-US" b="1" dirty="0">
                <a:effectLst/>
                <a:latin typeface="Calibri" panose="020F0502020204030204" pitchFamily="34" charset="0"/>
                <a:ea typeface="Times New Roman" panose="02020603050405020304" pitchFamily="18" charset="0"/>
                <a:cs typeface="Times New Roman" panose="02020603050405020304" pitchFamily="18" charset="0"/>
              </a:rPr>
              <a:t>Nebraska Oncology Society</a:t>
            </a:r>
            <a:endParaRPr lang="en-US"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b="0" dirty="0">
                <a:effectLst/>
                <a:latin typeface="Calibri" panose="020F0502020204030204" pitchFamily="34" charset="0"/>
                <a:ea typeface="Times New Roman" panose="02020603050405020304" pitchFamily="18" charset="0"/>
                <a:cs typeface="Times New Roman" panose="02020603050405020304" pitchFamily="18" charset="0"/>
              </a:rPr>
              <a:t>Nebraska Oncology Society is a non-profit organization that has been in existence since 1992.  Our mission is to facilitate and promote interaction among the oncology community to enhance patient care through oncology research, education, and health care legislation.</a:t>
            </a:r>
            <a:r>
              <a:rPr lang="en-US" dirty="0">
                <a:effectLst/>
                <a:latin typeface="Times New Roman" panose="02020603050405020304" pitchFamily="18" charset="0"/>
                <a:ea typeface="Times New Roman" panose="02020603050405020304" pitchFamily="18" charset="0"/>
              </a:rPr>
              <a:t> </a:t>
            </a:r>
            <a:r>
              <a:rPr lang="en-US"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5"/>
              </a:rPr>
              <a:t>https://www.nebraskaoncology.org/</a:t>
            </a:r>
            <a:r>
              <a:rPr lang="en-US"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endParaRPr lang="en-US" dirty="0"/>
          </a:p>
        </p:txBody>
      </p:sp>
      <p:sp>
        <p:nvSpPr>
          <p:cNvPr id="6" name="TextBox 5">
            <a:extLst>
              <a:ext uri="{FF2B5EF4-FFF2-40B4-BE49-F238E27FC236}">
                <a16:creationId xmlns:a16="http://schemas.microsoft.com/office/drawing/2014/main" id="{8CFA4D79-01D1-D569-2E32-DD5119448B87}"/>
              </a:ext>
            </a:extLst>
          </p:cNvPr>
          <p:cNvSpPr txBox="1"/>
          <p:nvPr/>
        </p:nvSpPr>
        <p:spPr>
          <a:xfrm>
            <a:off x="0" y="3288941"/>
            <a:ext cx="12192000" cy="369332"/>
          </a:xfrm>
          <a:prstGeom prst="rect">
            <a:avLst/>
          </a:prstGeom>
          <a:solidFill>
            <a:schemeClr val="accent1"/>
          </a:solidFill>
        </p:spPr>
        <p:txBody>
          <a:bodyPr wrap="square" rtlCol="0">
            <a:spAutoFit/>
          </a:bodyPr>
          <a:lstStyle/>
          <a:p>
            <a:pPr algn="ctr"/>
            <a:r>
              <a:rPr lang="en-US" b="1" dirty="0">
                <a:solidFill>
                  <a:schemeClr val="bg1"/>
                </a:solidFill>
              </a:rPr>
              <a:t>Camps and Experiences Resources</a:t>
            </a:r>
          </a:p>
        </p:txBody>
      </p:sp>
      <p:pic>
        <p:nvPicPr>
          <p:cNvPr id="7" name="Picture 6" descr="A picture containing text, clipart&#10;&#10;Description automatically generated">
            <a:extLst>
              <a:ext uri="{FF2B5EF4-FFF2-40B4-BE49-F238E27FC236}">
                <a16:creationId xmlns:a16="http://schemas.microsoft.com/office/drawing/2014/main" id="{68BF5BD6-81D1-1597-EBFD-EDAD986F1F8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3799" y="3984444"/>
            <a:ext cx="1431253" cy="666214"/>
          </a:xfrm>
          <a:prstGeom prst="rect">
            <a:avLst/>
          </a:prstGeom>
        </p:spPr>
      </p:pic>
      <p:sp>
        <p:nvSpPr>
          <p:cNvPr id="8" name="TextBox 7">
            <a:extLst>
              <a:ext uri="{FF2B5EF4-FFF2-40B4-BE49-F238E27FC236}">
                <a16:creationId xmlns:a16="http://schemas.microsoft.com/office/drawing/2014/main" id="{66EA0C31-E3F8-B4E7-97C8-A75884E89098}"/>
              </a:ext>
            </a:extLst>
          </p:cNvPr>
          <p:cNvSpPr txBox="1"/>
          <p:nvPr/>
        </p:nvSpPr>
        <p:spPr>
          <a:xfrm>
            <a:off x="1772744" y="3893044"/>
            <a:ext cx="9627192" cy="830997"/>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pPr marL="0" marR="0" fontAlgn="base">
              <a:spcBef>
                <a:spcPts val="0"/>
              </a:spcBef>
              <a:spcAft>
                <a:spcPts val="0"/>
              </a:spcAft>
            </a:pPr>
            <a:r>
              <a:rPr lang="en-US" dirty="0"/>
              <a:t>Bags of Fun</a:t>
            </a:r>
          </a:p>
          <a:p>
            <a:pPr marL="0" marR="0" fontAlgn="base">
              <a:spcBef>
                <a:spcPts val="0"/>
              </a:spcBef>
              <a:spcAft>
                <a:spcPts val="0"/>
              </a:spcAft>
            </a:pPr>
            <a:r>
              <a:rPr lang="en-US" b="0" dirty="0"/>
              <a:t>Deliver a Bag of Fun to every sick child whose health and happiness is both compromised and threatened.</a:t>
            </a:r>
          </a:p>
          <a:p>
            <a:r>
              <a:rPr lang="en-US" u="sng" dirty="0">
                <a:solidFill>
                  <a:srgbClr val="0563C1"/>
                </a:solidFill>
                <a:hlinkClick r:id="rId7">
                  <a:extLst>
                    <a:ext uri="{A12FA001-AC4F-418D-AE19-62706E023703}">
                      <ahyp:hlinkClr xmlns:ahyp="http://schemas.microsoft.com/office/drawing/2018/hyperlinkcolor" val="tx"/>
                    </a:ext>
                  </a:extLst>
                </a:hlinkClick>
              </a:rPr>
              <a:t>https://bagsoffun.org/omaha/</a:t>
            </a:r>
            <a:r>
              <a:rPr lang="en-US" u="sng" dirty="0">
                <a:solidFill>
                  <a:srgbClr val="0563C1"/>
                </a:solidFill>
              </a:rPr>
              <a:t> </a:t>
            </a:r>
          </a:p>
          <a:p>
            <a:endParaRPr lang="en-US" dirty="0"/>
          </a:p>
        </p:txBody>
      </p:sp>
      <p:pic>
        <p:nvPicPr>
          <p:cNvPr id="9" name="Picture 8" descr="Diagram&#10;&#10;Description automatically generated">
            <a:extLst>
              <a:ext uri="{FF2B5EF4-FFF2-40B4-BE49-F238E27FC236}">
                <a16:creationId xmlns:a16="http://schemas.microsoft.com/office/drawing/2014/main" id="{41BA5C6B-24C1-E720-E338-372B0127B3B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1499" y="4786339"/>
            <a:ext cx="1025674" cy="1025674"/>
          </a:xfrm>
          <a:prstGeom prst="rect">
            <a:avLst/>
          </a:prstGeom>
        </p:spPr>
      </p:pic>
      <p:sp>
        <p:nvSpPr>
          <p:cNvPr id="10" name="TextBox 9">
            <a:extLst>
              <a:ext uri="{FF2B5EF4-FFF2-40B4-BE49-F238E27FC236}">
                <a16:creationId xmlns:a16="http://schemas.microsoft.com/office/drawing/2014/main" id="{2F3AB7AD-F8CD-E16E-E721-5914B03A7BB8}"/>
              </a:ext>
            </a:extLst>
          </p:cNvPr>
          <p:cNvSpPr txBox="1"/>
          <p:nvPr/>
        </p:nvSpPr>
        <p:spPr>
          <a:xfrm>
            <a:off x="1772744" y="4958812"/>
            <a:ext cx="9627192" cy="1015663"/>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r>
              <a:rPr lang="en-US" dirty="0"/>
              <a:t>Camp COHOLO </a:t>
            </a:r>
          </a:p>
          <a:p>
            <a:pPr marL="0" marR="0" fontAlgn="base">
              <a:spcBef>
                <a:spcPts val="0"/>
              </a:spcBef>
              <a:spcAft>
                <a:spcPts val="0"/>
              </a:spcAft>
            </a:pPr>
            <a:r>
              <a:rPr lang="en-US" b="0" dirty="0"/>
              <a:t>Camp </a:t>
            </a:r>
            <a:r>
              <a:rPr lang="en-US" b="0" dirty="0" err="1"/>
              <a:t>CoHoLo's</a:t>
            </a:r>
            <a:r>
              <a:rPr lang="en-US" b="0" dirty="0"/>
              <a:t> mission is to serve children between the ages of 6 and 17 who are impacted by cancer or blood disorders. Campers include children undergoing therapy and those who have completed treatment.</a:t>
            </a:r>
          </a:p>
          <a:p>
            <a:pPr marL="0" marR="0" fontAlgn="base">
              <a:spcBef>
                <a:spcPts val="0"/>
              </a:spcBef>
              <a:spcAft>
                <a:spcPts val="0"/>
              </a:spcAft>
            </a:pPr>
            <a:r>
              <a:rPr lang="en-US" u="sng" dirty="0">
                <a:solidFill>
                  <a:srgbClr val="0563C1"/>
                </a:solidFill>
                <a:hlinkClick r:id="rId9">
                  <a:extLst>
                    <a:ext uri="{A12FA001-AC4F-418D-AE19-62706E023703}">
                      <ahyp:hlinkClr xmlns:ahyp="http://schemas.microsoft.com/office/drawing/2018/hyperlinkcolor" val="tx"/>
                    </a:ext>
                  </a:extLst>
                </a:hlinkClick>
              </a:rPr>
              <a:t>https://www.campcoholo.com/</a:t>
            </a:r>
            <a:r>
              <a:rPr lang="en-US" u="sng" dirty="0">
                <a:solidFill>
                  <a:srgbClr val="0563C1"/>
                </a:solidFill>
              </a:rPr>
              <a:t> </a:t>
            </a:r>
          </a:p>
          <a:p>
            <a:endParaRPr lang="en-US" dirty="0"/>
          </a:p>
        </p:txBody>
      </p:sp>
    </p:spTree>
    <p:extLst>
      <p:ext uri="{BB962C8B-B14F-4D97-AF65-F5344CB8AC3E}">
        <p14:creationId xmlns:p14="http://schemas.microsoft.com/office/powerpoint/2010/main" val="3984294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1365630-C8E8-3218-A346-B782F41BFA99}"/>
              </a:ext>
            </a:extLst>
          </p:cNvPr>
          <p:cNvSpPr txBox="1"/>
          <p:nvPr/>
        </p:nvSpPr>
        <p:spPr>
          <a:xfrm>
            <a:off x="1675566" y="319073"/>
            <a:ext cx="9627192" cy="2294987"/>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r>
              <a:rPr lang="en-US" dirty="0"/>
              <a:t>Camp Good Days</a:t>
            </a:r>
          </a:p>
          <a:p>
            <a:pPr marL="0" marR="0">
              <a:lnSpc>
                <a:spcPct val="115000"/>
              </a:lnSpc>
              <a:spcBef>
                <a:spcPts val="0"/>
              </a:spcBef>
              <a:spcAft>
                <a:spcPts val="0"/>
              </a:spcAft>
            </a:pPr>
            <a:r>
              <a:rPr lang="en-US" b="0" dirty="0"/>
              <a:t>Since 1979, Camp Good Days has strived to improve the quality of life for families facing cancer. Our pediatric programs are open to:</a:t>
            </a:r>
          </a:p>
          <a:p>
            <a:pPr marL="342900" marR="0" lvl="0" indent="-342900">
              <a:spcBef>
                <a:spcPts val="450"/>
              </a:spcBef>
              <a:spcAft>
                <a:spcPts val="450"/>
              </a:spcAft>
              <a:buFont typeface="Calibri" panose="020F0502020204030204" pitchFamily="34" charset="0"/>
              <a:buChar char="-"/>
            </a:pPr>
            <a:r>
              <a:rPr lang="en-US" b="0" dirty="0"/>
              <a:t>Children with cancer or sickle cell anemia</a:t>
            </a:r>
          </a:p>
          <a:p>
            <a:pPr marL="342900" marR="0" lvl="0" indent="-342900">
              <a:spcBef>
                <a:spcPts val="450"/>
              </a:spcBef>
              <a:spcAft>
                <a:spcPts val="450"/>
              </a:spcAft>
              <a:buFont typeface="Calibri" panose="020F0502020204030204" pitchFamily="34" charset="0"/>
              <a:buChar char="-"/>
            </a:pPr>
            <a:r>
              <a:rPr lang="en-US" b="0" dirty="0"/>
              <a:t>Children that have a parent or sibling with cancer or sickle cell anemia</a:t>
            </a:r>
          </a:p>
          <a:p>
            <a:pPr marL="342900" marR="0" lvl="0" indent="-342900">
              <a:spcBef>
                <a:spcPts val="450"/>
              </a:spcBef>
              <a:spcAft>
                <a:spcPts val="450"/>
              </a:spcAft>
              <a:buFont typeface="Calibri" panose="020F0502020204030204" pitchFamily="34" charset="0"/>
              <a:buChar char="-"/>
            </a:pPr>
            <a:r>
              <a:rPr lang="en-US" b="0" dirty="0"/>
              <a:t>Children that have lost a parent or sibling to cancer or sickle cell anemia</a:t>
            </a:r>
          </a:p>
          <a:p>
            <a:pPr marR="0" lvl="0">
              <a:spcBef>
                <a:spcPts val="450"/>
              </a:spcBef>
              <a:spcAft>
                <a:spcPts val="450"/>
              </a:spcAft>
            </a:pPr>
            <a:r>
              <a:rPr lang="en-US" b="0" dirty="0"/>
              <a:t>While our favorite time of the year is summer, Camp Good Days provides programming free of charge to our participants all year long! Check out your regional office to see what events are upcoming. Activities range from sporting and concert events to fishing to laser tag to theme parks and everything in between!</a:t>
            </a:r>
          </a:p>
          <a:p>
            <a:r>
              <a:rPr lang="en-US" u="sng" dirty="0">
                <a:solidFill>
                  <a:srgbClr val="0563C1"/>
                </a:solidFill>
                <a:hlinkClick r:id="rId2">
                  <a:extLst>
                    <a:ext uri="{A12FA001-AC4F-418D-AE19-62706E023703}">
                      <ahyp:hlinkClr xmlns:ahyp="http://schemas.microsoft.com/office/drawing/2018/hyperlinkcolor" val="tx"/>
                    </a:ext>
                  </a:extLst>
                </a:hlinkClick>
              </a:rPr>
              <a:t>https://www.campgooddays.org/become-a-camper</a:t>
            </a:r>
            <a:endParaRPr lang="en-US" u="sng" dirty="0">
              <a:solidFill>
                <a:srgbClr val="0563C1"/>
              </a:solidFill>
            </a:endParaRPr>
          </a:p>
        </p:txBody>
      </p:sp>
      <p:sp>
        <p:nvSpPr>
          <p:cNvPr id="8" name="TextBox 7">
            <a:extLst>
              <a:ext uri="{FF2B5EF4-FFF2-40B4-BE49-F238E27FC236}">
                <a16:creationId xmlns:a16="http://schemas.microsoft.com/office/drawing/2014/main" id="{66EA0C31-E3F8-B4E7-97C8-A75884E89098}"/>
              </a:ext>
            </a:extLst>
          </p:cNvPr>
          <p:cNvSpPr txBox="1"/>
          <p:nvPr/>
        </p:nvSpPr>
        <p:spPr>
          <a:xfrm>
            <a:off x="1789159" y="3159390"/>
            <a:ext cx="9627192" cy="858697"/>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pPr marL="0" marR="0">
              <a:lnSpc>
                <a:spcPct val="115000"/>
              </a:lnSpc>
              <a:spcBef>
                <a:spcPts val="0"/>
              </a:spcBef>
              <a:spcAft>
                <a:spcPts val="0"/>
              </a:spcAft>
            </a:pPr>
            <a:r>
              <a:rPr lang="en-US" dirty="0"/>
              <a:t>Camp </a:t>
            </a:r>
            <a:r>
              <a:rPr lang="en-US" dirty="0" err="1"/>
              <a:t>Mak</a:t>
            </a:r>
            <a:r>
              <a:rPr lang="en-US" dirty="0"/>
              <a:t>-A-Dream </a:t>
            </a:r>
          </a:p>
          <a:p>
            <a:pPr marL="0" marR="0" fontAlgn="base">
              <a:spcBef>
                <a:spcPts val="0"/>
              </a:spcBef>
              <a:spcAft>
                <a:spcPts val="0"/>
              </a:spcAft>
            </a:pPr>
            <a:r>
              <a:rPr lang="en-US" b="0" dirty="0"/>
              <a:t>Kids, siblings, teen, family camps and more! Located in Gold Creek, Montana.  Travel and hardship scholarships can be awarded to cover the cost of the travel.  </a:t>
            </a:r>
          </a:p>
          <a:p>
            <a:r>
              <a:rPr lang="en-US" u="sng" dirty="0">
                <a:solidFill>
                  <a:srgbClr val="0563C1"/>
                </a:solidFill>
                <a:hlinkClick r:id="rId3">
                  <a:extLst>
                    <a:ext uri="{A12FA001-AC4F-418D-AE19-62706E023703}">
                      <ahyp:hlinkClr xmlns:ahyp="http://schemas.microsoft.com/office/drawing/2018/hyperlinkcolor" val="tx"/>
                    </a:ext>
                  </a:extLst>
                </a:hlinkClick>
              </a:rPr>
              <a:t>https://www.campdream.org/camps-programs/</a:t>
            </a:r>
            <a:r>
              <a:rPr lang="en-US" u="sng" dirty="0">
                <a:solidFill>
                  <a:srgbClr val="0563C1"/>
                </a:solidFill>
              </a:rPr>
              <a:t> </a:t>
            </a:r>
          </a:p>
        </p:txBody>
      </p:sp>
      <p:sp>
        <p:nvSpPr>
          <p:cNvPr id="10" name="TextBox 9">
            <a:extLst>
              <a:ext uri="{FF2B5EF4-FFF2-40B4-BE49-F238E27FC236}">
                <a16:creationId xmlns:a16="http://schemas.microsoft.com/office/drawing/2014/main" id="{2F3AB7AD-F8CD-E16E-E721-5914B03A7BB8}"/>
              </a:ext>
            </a:extLst>
          </p:cNvPr>
          <p:cNvSpPr txBox="1"/>
          <p:nvPr/>
        </p:nvSpPr>
        <p:spPr>
          <a:xfrm>
            <a:off x="1789159" y="4427014"/>
            <a:ext cx="9627192" cy="1043363"/>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pPr>
              <a:lnSpc>
                <a:spcPct val="115000"/>
              </a:lnSpc>
            </a:pPr>
            <a:r>
              <a:rPr lang="en-US" dirty="0"/>
              <a:t>Camp Quality Heartland</a:t>
            </a:r>
          </a:p>
          <a:p>
            <a:pPr marL="0" marR="0" fontAlgn="base">
              <a:spcBef>
                <a:spcPts val="0"/>
              </a:spcBef>
              <a:spcAft>
                <a:spcPts val="0"/>
              </a:spcAft>
            </a:pPr>
            <a:r>
              <a:rPr lang="en-US" b="0" dirty="0"/>
              <a:t>Letting Kids with Cancer be Kids Again. Serving children with cancer and their families through five days of unique summer camping, special events, and support at no cost to the family.</a:t>
            </a:r>
          </a:p>
          <a:p>
            <a:pPr marL="0" marR="0" fontAlgn="base">
              <a:spcBef>
                <a:spcPts val="0"/>
              </a:spcBef>
              <a:spcAft>
                <a:spcPts val="0"/>
              </a:spcAft>
            </a:pPr>
            <a:r>
              <a:rPr lang="en-US" u="sng" dirty="0">
                <a:solidFill>
                  <a:srgbClr val="0563C1"/>
                </a:solidFill>
                <a:hlinkClick r:id="rId4">
                  <a:extLst>
                    <a:ext uri="{A12FA001-AC4F-418D-AE19-62706E023703}">
                      <ahyp:hlinkClr xmlns:ahyp="http://schemas.microsoft.com/office/drawing/2018/hyperlinkcolor" val="tx"/>
                    </a:ext>
                  </a:extLst>
                </a:hlinkClick>
              </a:rPr>
              <a:t>https://www.campqualityusa.org/htl</a:t>
            </a:r>
            <a:r>
              <a:rPr lang="en-US" u="sng" dirty="0">
                <a:solidFill>
                  <a:srgbClr val="0563C1"/>
                </a:solidFill>
              </a:rPr>
              <a:t> </a:t>
            </a:r>
          </a:p>
          <a:p>
            <a:endParaRPr lang="en-US" dirty="0"/>
          </a:p>
        </p:txBody>
      </p:sp>
      <p:pic>
        <p:nvPicPr>
          <p:cNvPr id="11" name="Picture 10" descr="Logo, company name&#10;&#10;Description automatically generated">
            <a:extLst>
              <a:ext uri="{FF2B5EF4-FFF2-40B4-BE49-F238E27FC236}">
                <a16:creationId xmlns:a16="http://schemas.microsoft.com/office/drawing/2014/main" id="{236165AE-5B9E-673A-AF4C-93122A46CB5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3799" y="441121"/>
            <a:ext cx="1541408" cy="865146"/>
          </a:xfrm>
          <a:prstGeom prst="rect">
            <a:avLst/>
          </a:prstGeom>
        </p:spPr>
      </p:pic>
      <p:pic>
        <p:nvPicPr>
          <p:cNvPr id="12" name="Picture 11" descr="A picture containing text, clipart&#10;&#10;Description automatically generated">
            <a:extLst>
              <a:ext uri="{FF2B5EF4-FFF2-40B4-BE49-F238E27FC236}">
                <a16:creationId xmlns:a16="http://schemas.microsoft.com/office/drawing/2014/main" id="{FC90E795-E8C0-FA97-61BD-E1EFAE3F6CF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4838" y="3284435"/>
            <a:ext cx="1478960" cy="608609"/>
          </a:xfrm>
          <a:prstGeom prst="rect">
            <a:avLst/>
          </a:prstGeom>
        </p:spPr>
      </p:pic>
      <p:pic>
        <p:nvPicPr>
          <p:cNvPr id="13" name="Picture 12" descr="Logo, company name&#10;&#10;Description automatically generated">
            <a:extLst>
              <a:ext uri="{FF2B5EF4-FFF2-40B4-BE49-F238E27FC236}">
                <a16:creationId xmlns:a16="http://schemas.microsoft.com/office/drawing/2014/main" id="{4E80D4AF-FA0E-D959-D845-9C488F244CA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3905" y="4018087"/>
            <a:ext cx="1300825" cy="1300825"/>
          </a:xfrm>
          <a:prstGeom prst="rect">
            <a:avLst/>
          </a:prstGeom>
        </p:spPr>
      </p:pic>
      <p:pic>
        <p:nvPicPr>
          <p:cNvPr id="14" name="Picture 13" descr="Icon&#10;&#10;Description automatically generated">
            <a:extLst>
              <a:ext uri="{FF2B5EF4-FFF2-40B4-BE49-F238E27FC236}">
                <a16:creationId xmlns:a16="http://schemas.microsoft.com/office/drawing/2014/main" id="{00AD73F0-292B-A20F-7AC5-3A24A3D29D8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15865" y="5470377"/>
            <a:ext cx="1258865" cy="1258865"/>
          </a:xfrm>
          <a:prstGeom prst="rect">
            <a:avLst/>
          </a:prstGeom>
        </p:spPr>
      </p:pic>
      <p:sp>
        <p:nvSpPr>
          <p:cNvPr id="15" name="TextBox 14">
            <a:extLst>
              <a:ext uri="{FF2B5EF4-FFF2-40B4-BE49-F238E27FC236}">
                <a16:creationId xmlns:a16="http://schemas.microsoft.com/office/drawing/2014/main" id="{51F7C8C3-5A9C-5104-DEAF-2DCA5E2A0376}"/>
              </a:ext>
            </a:extLst>
          </p:cNvPr>
          <p:cNvSpPr txBox="1"/>
          <p:nvPr/>
        </p:nvSpPr>
        <p:spPr>
          <a:xfrm>
            <a:off x="1789159" y="5501214"/>
            <a:ext cx="9627192" cy="1228028"/>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pPr>
              <a:lnSpc>
                <a:spcPct val="115000"/>
              </a:lnSpc>
            </a:pPr>
            <a:r>
              <a:rPr lang="en-US" dirty="0"/>
              <a:t>Clayton Dabney for Kids with Cancer</a:t>
            </a:r>
          </a:p>
          <a:p>
            <a:pPr marL="0" marR="0" fontAlgn="base">
              <a:spcBef>
                <a:spcPts val="0"/>
              </a:spcBef>
              <a:spcAft>
                <a:spcPts val="0"/>
              </a:spcAft>
            </a:pPr>
            <a:r>
              <a:rPr lang="en-US" b="0" dirty="0"/>
              <a:t>Clayton Dabney for Kids with Cancer provides needy families, with children in the last stages of terminal cancer, assistance in creating everlasting memories by providing last wishes, gifts, special events, family travel and financial assistance with household expenses. Our assistance is arranged through the parents and is anonymous to the child. There is a cap of $2500/family.</a:t>
            </a:r>
          </a:p>
          <a:p>
            <a:r>
              <a:rPr lang="en-US" u="sng" dirty="0">
                <a:solidFill>
                  <a:srgbClr val="0563C1"/>
                </a:solidFill>
                <a:hlinkClick r:id="rId9">
                  <a:extLst>
                    <a:ext uri="{A12FA001-AC4F-418D-AE19-62706E023703}">
                      <ahyp:hlinkClr xmlns:ahyp="http://schemas.microsoft.com/office/drawing/2018/hyperlinkcolor" val="tx"/>
                    </a:ext>
                  </a:extLst>
                </a:hlinkClick>
              </a:rPr>
              <a:t>https://claytondabney.org/</a:t>
            </a:r>
            <a:r>
              <a:rPr lang="en-US" u="sng" dirty="0">
                <a:solidFill>
                  <a:srgbClr val="0563C1"/>
                </a:solidFill>
              </a:rPr>
              <a:t> </a:t>
            </a:r>
          </a:p>
          <a:p>
            <a:endParaRPr lang="en-US" dirty="0"/>
          </a:p>
        </p:txBody>
      </p:sp>
    </p:spTree>
    <p:extLst>
      <p:ext uri="{BB962C8B-B14F-4D97-AF65-F5344CB8AC3E}">
        <p14:creationId xmlns:p14="http://schemas.microsoft.com/office/powerpoint/2010/main" val="3564010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1365630-C8E8-3218-A346-B782F41BFA99}"/>
              </a:ext>
            </a:extLst>
          </p:cNvPr>
          <p:cNvSpPr txBox="1"/>
          <p:nvPr/>
        </p:nvSpPr>
        <p:spPr>
          <a:xfrm>
            <a:off x="1675566" y="319073"/>
            <a:ext cx="9627192" cy="646331"/>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pPr marL="0" marR="0" fontAlgn="base">
              <a:spcBef>
                <a:spcPts val="0"/>
              </a:spcBef>
              <a:spcAft>
                <a:spcPts val="0"/>
              </a:spcAft>
            </a:pPr>
            <a:r>
              <a:rPr lang="en-US" dirty="0"/>
              <a:t>First Descents</a:t>
            </a:r>
          </a:p>
          <a:p>
            <a:pPr marL="0" marR="0" fontAlgn="base">
              <a:spcBef>
                <a:spcPts val="0"/>
              </a:spcBef>
              <a:spcAft>
                <a:spcPts val="0"/>
              </a:spcAft>
            </a:pPr>
            <a:r>
              <a:rPr lang="en-US" b="0" dirty="0"/>
              <a:t>First Descents provides life-changing outdoor adventures for young adults (ages 18 - 39) impacted by cancer and other serious health conditions.</a:t>
            </a:r>
          </a:p>
          <a:p>
            <a:pPr marL="0" marR="0" fontAlgn="base">
              <a:spcBef>
                <a:spcPts val="0"/>
              </a:spcBef>
              <a:spcAft>
                <a:spcPts val="0"/>
              </a:spcAft>
            </a:pPr>
            <a:r>
              <a:rPr lang="en-US" u="sng" dirty="0">
                <a:solidFill>
                  <a:srgbClr val="0563C1"/>
                </a:solidFill>
                <a:hlinkClick r:id="rId2">
                  <a:extLst>
                    <a:ext uri="{A12FA001-AC4F-418D-AE19-62706E023703}">
                      <ahyp:hlinkClr xmlns:ahyp="http://schemas.microsoft.com/office/drawing/2018/hyperlinkcolor" val="tx"/>
                    </a:ext>
                  </a:extLst>
                </a:hlinkClick>
              </a:rPr>
              <a:t>https://firstdescents.org/</a:t>
            </a:r>
            <a:r>
              <a:rPr lang="en-US" u="sng" dirty="0">
                <a:solidFill>
                  <a:srgbClr val="0563C1"/>
                </a:solidFill>
              </a:rPr>
              <a:t> </a:t>
            </a:r>
          </a:p>
        </p:txBody>
      </p:sp>
      <p:sp>
        <p:nvSpPr>
          <p:cNvPr id="8" name="TextBox 7">
            <a:extLst>
              <a:ext uri="{FF2B5EF4-FFF2-40B4-BE49-F238E27FC236}">
                <a16:creationId xmlns:a16="http://schemas.microsoft.com/office/drawing/2014/main" id="{66EA0C31-E3F8-B4E7-97C8-A75884E89098}"/>
              </a:ext>
            </a:extLst>
          </p:cNvPr>
          <p:cNvSpPr txBox="1"/>
          <p:nvPr/>
        </p:nvSpPr>
        <p:spPr>
          <a:xfrm>
            <a:off x="1674730" y="1314512"/>
            <a:ext cx="9627192" cy="1015663"/>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r>
              <a:rPr lang="en-US" dirty="0"/>
              <a:t>Kids Wish Network</a:t>
            </a:r>
          </a:p>
          <a:p>
            <a:pPr marL="0" marR="0" fontAlgn="base">
              <a:spcBef>
                <a:spcPts val="0"/>
              </a:spcBef>
              <a:spcAft>
                <a:spcPts val="0"/>
              </a:spcAft>
            </a:pPr>
            <a:r>
              <a:rPr lang="en-US" b="0" dirty="0"/>
              <a:t>Several thousands. That’s how many children Kids Wish Network has impacted since 1997, and we’re just getting started. You can help us multiply our efforts to make wishes come true. Your commitment to Kids Wish Network is about more than granting a wish. Every wish we grant infuses hope, creates happy memories, and improves the quality of life for a child experiencing life-altering situations.  Are you ready to help us changes lives?</a:t>
            </a:r>
          </a:p>
          <a:p>
            <a:r>
              <a:rPr lang="en-US" u="sng" dirty="0">
                <a:solidFill>
                  <a:srgbClr val="0563C1"/>
                </a:solidFill>
                <a:hlinkClick r:id="rId3">
                  <a:extLst>
                    <a:ext uri="{A12FA001-AC4F-418D-AE19-62706E023703}">
                      <ahyp:hlinkClr xmlns:ahyp="http://schemas.microsoft.com/office/drawing/2018/hyperlinkcolor" val="tx"/>
                    </a:ext>
                  </a:extLst>
                </a:hlinkClick>
              </a:rPr>
              <a:t>https://www.kidswishnetwork.org/kid-wishes</a:t>
            </a:r>
            <a:r>
              <a:rPr lang="en-US" u="sng" dirty="0">
                <a:solidFill>
                  <a:srgbClr val="0563C1"/>
                </a:solidFill>
              </a:rPr>
              <a:t> </a:t>
            </a:r>
          </a:p>
        </p:txBody>
      </p:sp>
      <p:sp>
        <p:nvSpPr>
          <p:cNvPr id="10" name="TextBox 9">
            <a:extLst>
              <a:ext uri="{FF2B5EF4-FFF2-40B4-BE49-F238E27FC236}">
                <a16:creationId xmlns:a16="http://schemas.microsoft.com/office/drawing/2014/main" id="{2F3AB7AD-F8CD-E16E-E721-5914B03A7BB8}"/>
              </a:ext>
            </a:extLst>
          </p:cNvPr>
          <p:cNvSpPr txBox="1"/>
          <p:nvPr/>
        </p:nvSpPr>
        <p:spPr>
          <a:xfrm>
            <a:off x="1633185" y="4178501"/>
            <a:ext cx="9627192" cy="1015663"/>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r>
              <a:rPr lang="en-US" dirty="0"/>
              <a:t>Make A Wish Iowa</a:t>
            </a:r>
          </a:p>
          <a:p>
            <a:pPr marL="0" marR="0" fontAlgn="base">
              <a:spcBef>
                <a:spcPts val="0"/>
              </a:spcBef>
              <a:spcAft>
                <a:spcPts val="0"/>
              </a:spcAft>
            </a:pPr>
            <a:r>
              <a:rPr lang="en-US" b="0" dirty="0"/>
              <a:t>Together, we create life-changing wishes for children with critical illnesses. Every 34 minutes Make-A-Wish® grants the wish of a child diagnosed with a life-threatening medical condition in the United States and its territories. We believe that a wish experience can be a game-changer. This one belief guides us in everything we do. It inspires us to grant wishes that change the lives of the kids we serve.</a:t>
            </a:r>
          </a:p>
          <a:p>
            <a:pPr marL="0" marR="0" fontAlgn="base">
              <a:spcBef>
                <a:spcPts val="0"/>
              </a:spcBef>
              <a:spcAft>
                <a:spcPts val="0"/>
              </a:spcAft>
            </a:pPr>
            <a:r>
              <a:rPr lang="en-US" u="sng" dirty="0">
                <a:solidFill>
                  <a:srgbClr val="0563C1"/>
                </a:solidFill>
                <a:hlinkClick r:id="rId4">
                  <a:extLst>
                    <a:ext uri="{A12FA001-AC4F-418D-AE19-62706E023703}">
                      <ahyp:hlinkClr xmlns:ahyp="http://schemas.microsoft.com/office/drawing/2018/hyperlinkcolor" val="tx"/>
                    </a:ext>
                  </a:extLst>
                </a:hlinkClick>
              </a:rPr>
              <a:t>https://wish.org/iowa</a:t>
            </a:r>
            <a:r>
              <a:rPr lang="en-US" u="sng" dirty="0">
                <a:solidFill>
                  <a:srgbClr val="0563C1"/>
                </a:solidFill>
              </a:rPr>
              <a:t> </a:t>
            </a:r>
          </a:p>
        </p:txBody>
      </p:sp>
      <p:pic>
        <p:nvPicPr>
          <p:cNvPr id="16" name="Picture 15" descr="Text&#10;&#10;Description automatically generated with medium confidence">
            <a:extLst>
              <a:ext uri="{FF2B5EF4-FFF2-40B4-BE49-F238E27FC236}">
                <a16:creationId xmlns:a16="http://schemas.microsoft.com/office/drawing/2014/main" id="{84B2DC09-D66B-5D91-E694-57D82A6CFF9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4715" y="319073"/>
            <a:ext cx="1390015" cy="648335"/>
          </a:xfrm>
          <a:prstGeom prst="rect">
            <a:avLst/>
          </a:prstGeom>
        </p:spPr>
      </p:pic>
      <p:pic>
        <p:nvPicPr>
          <p:cNvPr id="4" name="Picture 3" descr="Logo, company name&#10;&#10;Description automatically generated">
            <a:extLst>
              <a:ext uri="{FF2B5EF4-FFF2-40B4-BE49-F238E27FC236}">
                <a16:creationId xmlns:a16="http://schemas.microsoft.com/office/drawing/2014/main" id="{57F9D553-FBB4-7E2E-8F8D-45DAA2CFC40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5370" y="1037265"/>
            <a:ext cx="1509360" cy="1509360"/>
          </a:xfrm>
          <a:prstGeom prst="rect">
            <a:avLst/>
          </a:prstGeom>
        </p:spPr>
      </p:pic>
      <p:pic>
        <p:nvPicPr>
          <p:cNvPr id="6" name="Picture 5" descr="Logo&#10;&#10;Description automatically generated">
            <a:extLst>
              <a:ext uri="{FF2B5EF4-FFF2-40B4-BE49-F238E27FC236}">
                <a16:creationId xmlns:a16="http://schemas.microsoft.com/office/drawing/2014/main" id="{71FDF574-1065-290C-E234-F8CAB4873C7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242" y="2725682"/>
            <a:ext cx="1200071" cy="1092831"/>
          </a:xfrm>
          <a:prstGeom prst="rect">
            <a:avLst/>
          </a:prstGeom>
        </p:spPr>
      </p:pic>
      <p:sp>
        <p:nvSpPr>
          <p:cNvPr id="17" name="TextBox 16">
            <a:extLst>
              <a:ext uri="{FF2B5EF4-FFF2-40B4-BE49-F238E27FC236}">
                <a16:creationId xmlns:a16="http://schemas.microsoft.com/office/drawing/2014/main" id="{4F0148AA-7A25-4003-DBBF-0DCE472B162C}"/>
              </a:ext>
            </a:extLst>
          </p:cNvPr>
          <p:cNvSpPr txBox="1"/>
          <p:nvPr/>
        </p:nvSpPr>
        <p:spPr>
          <a:xfrm>
            <a:off x="1633185" y="2795769"/>
            <a:ext cx="9627192" cy="1015663"/>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r>
              <a:rPr lang="en-US" dirty="0"/>
              <a:t>Love Your Melon </a:t>
            </a:r>
          </a:p>
          <a:p>
            <a:r>
              <a:rPr lang="en-US" b="0" dirty="0"/>
              <a:t>Several thousands. That’s how many children Kids Wish Network has impacted since 1997, and we’re just getting started. You can help us multiply our efforts to make wishes come true. Your commitment to Kids Wish Network is about more than granting a wish. Every wish we grant infuses hope, creates happy memories, and improves the quality of life for a child experiencing life-altering situations.  Are you ready to help us changes lives?</a:t>
            </a:r>
          </a:p>
          <a:p>
            <a:r>
              <a:rPr lang="en-US" u="sng" dirty="0">
                <a:solidFill>
                  <a:srgbClr val="0563C1"/>
                </a:solidFill>
                <a:hlinkClick r:id="rId3">
                  <a:extLst>
                    <a:ext uri="{A12FA001-AC4F-418D-AE19-62706E023703}">
                      <ahyp:hlinkClr xmlns:ahyp="http://schemas.microsoft.com/office/drawing/2018/hyperlinkcolor" val="tx"/>
                    </a:ext>
                  </a:extLst>
                </a:hlinkClick>
              </a:rPr>
              <a:t>https://www.kidswishnetwork.org/kid-wishes</a:t>
            </a:r>
            <a:r>
              <a:rPr lang="en-US" u="sng" dirty="0">
                <a:solidFill>
                  <a:srgbClr val="0563C1"/>
                </a:solidFill>
              </a:rPr>
              <a:t> </a:t>
            </a:r>
          </a:p>
        </p:txBody>
      </p:sp>
      <p:pic>
        <p:nvPicPr>
          <p:cNvPr id="9" name="Picture 8" descr="Logo, company name&#10;&#10;Description automatically generated">
            <a:extLst>
              <a:ext uri="{FF2B5EF4-FFF2-40B4-BE49-F238E27FC236}">
                <a16:creationId xmlns:a16="http://schemas.microsoft.com/office/drawing/2014/main" id="{52E89A03-8FC7-FFE7-2162-5BBE50BE48E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246" y="4183590"/>
            <a:ext cx="1520062" cy="625397"/>
          </a:xfrm>
          <a:prstGeom prst="rect">
            <a:avLst/>
          </a:prstGeom>
        </p:spPr>
      </p:pic>
      <p:sp>
        <p:nvSpPr>
          <p:cNvPr id="18" name="TextBox 17">
            <a:extLst>
              <a:ext uri="{FF2B5EF4-FFF2-40B4-BE49-F238E27FC236}">
                <a16:creationId xmlns:a16="http://schemas.microsoft.com/office/drawing/2014/main" id="{BB3741A3-CDA6-CEC8-EEDF-00E9C97B0797}"/>
              </a:ext>
            </a:extLst>
          </p:cNvPr>
          <p:cNvSpPr txBox="1"/>
          <p:nvPr/>
        </p:nvSpPr>
        <p:spPr>
          <a:xfrm>
            <a:off x="1588308" y="5559241"/>
            <a:ext cx="9627192" cy="1015663"/>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r>
              <a:rPr lang="en-US" dirty="0"/>
              <a:t>Make A Wish Nebraska</a:t>
            </a:r>
          </a:p>
          <a:p>
            <a:pPr marL="0" marR="0" fontAlgn="base">
              <a:spcBef>
                <a:spcPts val="0"/>
              </a:spcBef>
              <a:spcAft>
                <a:spcPts val="0"/>
              </a:spcAft>
            </a:pPr>
            <a:r>
              <a:rPr lang="en-US" b="0" dirty="0"/>
              <a:t>Together, we create life-changing wishes for children with critical illnesses. Every 34 minutes Make-A-Wish® grants the wish of a child diagnosed with a life-threatening medical condition in the United States and its territories. We believe that a wish experience can be a game-changer. This one belief guides us in everything we do. It inspires us to grant wishes that change the lives of the kids we serve.</a:t>
            </a:r>
          </a:p>
          <a:p>
            <a:r>
              <a:rPr lang="en-US" u="sng" dirty="0">
                <a:solidFill>
                  <a:srgbClr val="0563C1"/>
                </a:solidFill>
                <a:hlinkClick r:id="rId9">
                  <a:extLst>
                    <a:ext uri="{A12FA001-AC4F-418D-AE19-62706E023703}">
                      <ahyp:hlinkClr xmlns:ahyp="http://schemas.microsoft.com/office/drawing/2018/hyperlinkcolor" val="tx"/>
                    </a:ext>
                  </a:extLst>
                </a:hlinkClick>
              </a:rPr>
              <a:t>https://wish.org/nebraska</a:t>
            </a:r>
            <a:r>
              <a:rPr lang="en-US" u="sng" dirty="0">
                <a:solidFill>
                  <a:srgbClr val="0563C1"/>
                </a:solidFill>
              </a:rPr>
              <a:t> </a:t>
            </a:r>
          </a:p>
        </p:txBody>
      </p:sp>
      <p:pic>
        <p:nvPicPr>
          <p:cNvPr id="19" name="Picture 18" descr="Logo, company name&#10;&#10;Description automatically generated">
            <a:extLst>
              <a:ext uri="{FF2B5EF4-FFF2-40B4-BE49-F238E27FC236}">
                <a16:creationId xmlns:a16="http://schemas.microsoft.com/office/drawing/2014/main" id="{71EE3479-EEE1-1F8C-6824-DD8EB10B0FC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246" y="5561233"/>
            <a:ext cx="1520062" cy="625397"/>
          </a:xfrm>
          <a:prstGeom prst="rect">
            <a:avLst/>
          </a:prstGeom>
        </p:spPr>
      </p:pic>
    </p:spTree>
    <p:extLst>
      <p:ext uri="{BB962C8B-B14F-4D97-AF65-F5344CB8AC3E}">
        <p14:creationId xmlns:p14="http://schemas.microsoft.com/office/powerpoint/2010/main" val="1010808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1365630-C8E8-3218-A346-B782F41BFA99}"/>
              </a:ext>
            </a:extLst>
          </p:cNvPr>
          <p:cNvSpPr txBox="1"/>
          <p:nvPr/>
        </p:nvSpPr>
        <p:spPr>
          <a:xfrm>
            <a:off x="1675566" y="319073"/>
            <a:ext cx="9627192" cy="1213922"/>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r>
              <a:rPr lang="en-US" dirty="0"/>
              <a:t>NEGU – Joy Jars </a:t>
            </a:r>
          </a:p>
          <a:p>
            <a:pPr marL="0" marR="0">
              <a:lnSpc>
                <a:spcPct val="115000"/>
              </a:lnSpc>
              <a:spcBef>
                <a:spcPts val="0"/>
              </a:spcBef>
              <a:spcAft>
                <a:spcPts val="0"/>
              </a:spcAft>
            </a:pPr>
            <a:r>
              <a:rPr lang="en-US" b="0" dirty="0"/>
              <a:t>If you use your life to help kids fighting cancer in a hospital, at an oncology camp or other care center we would love to send you Jessie’s </a:t>
            </a:r>
            <a:r>
              <a:rPr lang="en-US" b="0" dirty="0" err="1"/>
              <a:t>JoyJars</a:t>
            </a:r>
            <a:r>
              <a:rPr lang="en-US" b="0" dirty="0"/>
              <a:t> and spread JOY with you. </a:t>
            </a:r>
            <a:r>
              <a:rPr lang="en-US" b="0" dirty="0" err="1"/>
              <a:t>JoyJars</a:t>
            </a:r>
            <a:r>
              <a:rPr lang="en-US" b="0" dirty="0"/>
              <a:t> are for kids actively fighting cancer under the age of 18.  Each one of Jessie’s </a:t>
            </a:r>
            <a:r>
              <a:rPr lang="en-US" b="0" dirty="0" err="1"/>
              <a:t>JoyJars</a:t>
            </a:r>
            <a:r>
              <a:rPr lang="en-US" b="0" dirty="0"/>
              <a:t> are age and gender specific and filled with new toys and activities to help a child fighting cancer smile and feel loved.</a:t>
            </a:r>
          </a:p>
          <a:p>
            <a:pPr marL="0" marR="0">
              <a:lnSpc>
                <a:spcPct val="115000"/>
              </a:lnSpc>
              <a:spcBef>
                <a:spcPts val="0"/>
              </a:spcBef>
              <a:spcAft>
                <a:spcPts val="0"/>
              </a:spcAft>
            </a:pPr>
            <a:r>
              <a:rPr lang="en-US" u="sng" dirty="0">
                <a:solidFill>
                  <a:srgbClr val="0563C1"/>
                </a:solidFill>
                <a:hlinkClick r:id="rId2">
                  <a:extLst>
                    <a:ext uri="{A12FA001-AC4F-418D-AE19-62706E023703}">
                      <ahyp:hlinkClr xmlns:ahyp="http://schemas.microsoft.com/office/drawing/2018/hyperlinkcolor" val="tx"/>
                    </a:ext>
                  </a:extLst>
                </a:hlinkClick>
              </a:rPr>
              <a:t>https://negu.org/carecenters</a:t>
            </a:r>
            <a:r>
              <a:rPr lang="en-US" sz="18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p>
        </p:txBody>
      </p:sp>
      <p:sp>
        <p:nvSpPr>
          <p:cNvPr id="8" name="TextBox 7">
            <a:extLst>
              <a:ext uri="{FF2B5EF4-FFF2-40B4-BE49-F238E27FC236}">
                <a16:creationId xmlns:a16="http://schemas.microsoft.com/office/drawing/2014/main" id="{66EA0C31-E3F8-B4E7-97C8-A75884E89098}"/>
              </a:ext>
            </a:extLst>
          </p:cNvPr>
          <p:cNvSpPr txBox="1"/>
          <p:nvPr/>
        </p:nvSpPr>
        <p:spPr>
          <a:xfrm>
            <a:off x="1675566" y="1589269"/>
            <a:ext cx="9627192" cy="1311128"/>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pPr marL="0" marR="0" fontAlgn="base">
              <a:spcBef>
                <a:spcPts val="0"/>
              </a:spcBef>
              <a:spcAft>
                <a:spcPts val="0"/>
              </a:spcAft>
            </a:pPr>
            <a:r>
              <a:rPr lang="en-US" dirty="0"/>
              <a:t>Nikolas Ritschel Foundation</a:t>
            </a:r>
          </a:p>
          <a:p>
            <a:pPr marL="0" marR="0">
              <a:lnSpc>
                <a:spcPct val="115000"/>
              </a:lnSpc>
              <a:spcBef>
                <a:spcPts val="0"/>
              </a:spcBef>
              <a:spcAft>
                <a:spcPts val="0"/>
              </a:spcAft>
            </a:pPr>
            <a:r>
              <a:rPr lang="en-US" b="0" dirty="0"/>
              <a:t>Young adults, ages 18-24, have very specific concerns when they are diagnosed with cancer. This is a time in their lives when they want to meet others and form close relationships. It's a time when they want to focus on school, careers, and starting families. Instead their time is spent in treatment at children's hospitals, where they most certainly feel it's a step backwards. Cancer robs them of the cherished independence their peers enjoy.</a:t>
            </a:r>
          </a:p>
          <a:p>
            <a:pPr marL="0" marR="0">
              <a:lnSpc>
                <a:spcPct val="115000"/>
              </a:lnSpc>
              <a:spcBef>
                <a:spcPts val="0"/>
              </a:spcBef>
              <a:spcAft>
                <a:spcPts val="0"/>
              </a:spcAft>
            </a:pPr>
            <a:r>
              <a:rPr lang="en-US" b="0" dirty="0"/>
              <a:t>Will need signed letter from oncologist.  Must be more than 5 years out from last wish.</a:t>
            </a:r>
          </a:p>
          <a:p>
            <a:pPr marL="0" marR="0" fontAlgn="base">
              <a:spcBef>
                <a:spcPts val="0"/>
              </a:spcBef>
              <a:spcAft>
                <a:spcPts val="0"/>
              </a:spcAft>
            </a:pPr>
            <a:r>
              <a:rPr lang="en-US" u="sng" dirty="0">
                <a:solidFill>
                  <a:srgbClr val="0563C1"/>
                </a:solidFill>
                <a:hlinkClick r:id="rId4">
                  <a:extLst>
                    <a:ext uri="{A12FA001-AC4F-418D-AE19-62706E023703}">
                      <ahyp:hlinkClr xmlns:ahyp="http://schemas.microsoft.com/office/drawing/2018/hyperlinkcolor" val="tx"/>
                    </a:ext>
                  </a:extLst>
                </a:hlinkClick>
              </a:rPr>
              <a:t>https://nikolasritschelfoundation.org/application-form/</a:t>
            </a:r>
            <a:r>
              <a:rPr lang="en-US" u="sng" dirty="0">
                <a:solidFill>
                  <a:srgbClr val="0563C1"/>
                </a:solidFill>
              </a:rPr>
              <a:t> </a:t>
            </a:r>
          </a:p>
        </p:txBody>
      </p:sp>
      <p:sp>
        <p:nvSpPr>
          <p:cNvPr id="17" name="TextBox 16">
            <a:extLst>
              <a:ext uri="{FF2B5EF4-FFF2-40B4-BE49-F238E27FC236}">
                <a16:creationId xmlns:a16="http://schemas.microsoft.com/office/drawing/2014/main" id="{4F0148AA-7A25-4003-DBBF-0DCE472B162C}"/>
              </a:ext>
            </a:extLst>
          </p:cNvPr>
          <p:cNvSpPr txBox="1"/>
          <p:nvPr/>
        </p:nvSpPr>
        <p:spPr>
          <a:xfrm>
            <a:off x="1675566" y="2990934"/>
            <a:ext cx="9627192" cy="1754326"/>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r>
              <a:rPr lang="en-US" dirty="0"/>
              <a:t>Round Up River Ranch</a:t>
            </a:r>
          </a:p>
          <a:p>
            <a:pPr marL="0" marR="0" fontAlgn="base">
              <a:spcBef>
                <a:spcPts val="0"/>
              </a:spcBef>
              <a:spcAft>
                <a:spcPts val="0"/>
              </a:spcAft>
            </a:pPr>
            <a:r>
              <a:rPr lang="en-US" b="0" dirty="0"/>
              <a:t>Roundup River Ranch is excited to offer a wide variety of year-round programs in 2022! Our 2022 program calendar will welcome campers back to camp onsite, and we are equally thrilled to bring more campers together through our Outreach Programs. In Gypsum, CO (45 minutes W of Vail). The theme for 2022 is “Together is Our Happy Place”.  Summer camps are 5 days whereas the family retreats go from Fri-Sun and include the whole family (grandparents too!).  They conduct camper reunions in person and online year-round.  </a:t>
            </a:r>
          </a:p>
          <a:p>
            <a:pPr marL="0" marR="0" fontAlgn="base">
              <a:spcBef>
                <a:spcPts val="0"/>
              </a:spcBef>
              <a:spcAft>
                <a:spcPts val="0"/>
              </a:spcAft>
            </a:pPr>
            <a:r>
              <a:rPr lang="en-US" b="0" dirty="0"/>
              <a:t>Has Joy Delivered program as well.  This is an offline experience where the child can receive a box of “joy”.  The boxes may include art projects, STEM activities, jokes and riddles and more!  The child will receive 4 boxes/year.  Ages 7-17.</a:t>
            </a:r>
          </a:p>
          <a:p>
            <a:r>
              <a:rPr lang="en-US" u="sng" dirty="0">
                <a:solidFill>
                  <a:srgbClr val="0563C1"/>
                </a:solidFill>
                <a:hlinkClick r:id="rId5">
                  <a:extLst>
                    <a:ext uri="{A12FA001-AC4F-418D-AE19-62706E023703}">
                      <ahyp:hlinkClr xmlns:ahyp="http://schemas.microsoft.com/office/drawing/2018/hyperlinkcolor" val="tx"/>
                    </a:ext>
                  </a:extLst>
                </a:hlinkClick>
              </a:rPr>
              <a:t>https://roundupriverranch.org/campers/apply-for-camp/</a:t>
            </a:r>
            <a:r>
              <a:rPr lang="en-US" u="sng" dirty="0">
                <a:solidFill>
                  <a:srgbClr val="0563C1"/>
                </a:solidFill>
              </a:rPr>
              <a:t> </a:t>
            </a:r>
          </a:p>
          <a:p>
            <a:pPr marL="0" marR="0" fontAlgn="base">
              <a:spcBef>
                <a:spcPts val="0"/>
              </a:spcBef>
              <a:spcAft>
                <a:spcPts val="0"/>
              </a:spcAft>
            </a:pPr>
            <a:endParaRPr lang="en-US" b="0" dirty="0"/>
          </a:p>
        </p:txBody>
      </p:sp>
      <p:sp>
        <p:nvSpPr>
          <p:cNvPr id="18" name="TextBox 17">
            <a:extLst>
              <a:ext uri="{FF2B5EF4-FFF2-40B4-BE49-F238E27FC236}">
                <a16:creationId xmlns:a16="http://schemas.microsoft.com/office/drawing/2014/main" id="{BB3741A3-CDA6-CEC8-EEDF-00E9C97B0797}"/>
              </a:ext>
            </a:extLst>
          </p:cNvPr>
          <p:cNvSpPr txBox="1"/>
          <p:nvPr/>
        </p:nvSpPr>
        <p:spPr>
          <a:xfrm>
            <a:off x="1675566" y="4745260"/>
            <a:ext cx="9627192" cy="830997"/>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r>
              <a:rPr lang="en-US" dirty="0"/>
              <a:t>Songs of Love </a:t>
            </a:r>
          </a:p>
          <a:p>
            <a:r>
              <a:rPr lang="en-US" b="0" dirty="0"/>
              <a:t>The Songs of Love Foundation is a national nonprofit 501(c)(3) organization that creates free, personalized, original songs to uplift children and teens currently facing tough medical, physical or emotional challenges</a:t>
            </a:r>
          </a:p>
          <a:p>
            <a:r>
              <a:rPr lang="en-US" u="sng" dirty="0">
                <a:solidFill>
                  <a:srgbClr val="0563C1"/>
                </a:solidFill>
                <a:hlinkClick r:id="rId6">
                  <a:extLst>
                    <a:ext uri="{A12FA001-AC4F-418D-AE19-62706E023703}">
                      <ahyp:hlinkClr xmlns:ahyp="http://schemas.microsoft.com/office/drawing/2018/hyperlinkcolor" val="tx"/>
                    </a:ext>
                  </a:extLst>
                </a:hlinkClick>
              </a:rPr>
              <a:t>songsoflove.org/</a:t>
            </a:r>
            <a:r>
              <a:rPr lang="en-US" u="sng" dirty="0" err="1">
                <a:solidFill>
                  <a:srgbClr val="0563C1"/>
                </a:solidFill>
                <a:hlinkClick r:id="rId6">
                  <a:extLst>
                    <a:ext uri="{A12FA001-AC4F-418D-AE19-62706E023703}">
                      <ahyp:hlinkClr xmlns:ahyp="http://schemas.microsoft.com/office/drawing/2018/hyperlinkcolor" val="tx"/>
                    </a:ext>
                  </a:extLst>
                </a:hlinkClick>
              </a:rPr>
              <a:t>angelsamongus</a:t>
            </a:r>
            <a:endParaRPr lang="en-US" u="sng" dirty="0">
              <a:solidFill>
                <a:srgbClr val="0563C1"/>
              </a:solidFill>
            </a:endParaRPr>
          </a:p>
        </p:txBody>
      </p:sp>
      <p:pic>
        <p:nvPicPr>
          <p:cNvPr id="5" name="Picture 4" descr="Logo, icon&#10;&#10;Description automatically generated">
            <a:extLst>
              <a:ext uri="{FF2B5EF4-FFF2-40B4-BE49-F238E27FC236}">
                <a16:creationId xmlns:a16="http://schemas.microsoft.com/office/drawing/2014/main" id="{5C706F83-10B4-90C5-5A39-D5FF211FB22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5370" y="411867"/>
            <a:ext cx="1463516" cy="625398"/>
          </a:xfrm>
          <a:prstGeom prst="rect">
            <a:avLst/>
          </a:prstGeom>
        </p:spPr>
      </p:pic>
      <p:pic>
        <p:nvPicPr>
          <p:cNvPr id="11" name="Picture 10" descr="Diagram&#10;&#10;Description automatically generated">
            <a:extLst>
              <a:ext uri="{FF2B5EF4-FFF2-40B4-BE49-F238E27FC236}">
                <a16:creationId xmlns:a16="http://schemas.microsoft.com/office/drawing/2014/main" id="{344CAEF6-8C21-B48B-4774-E7E9B127EC1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8242" y="1627414"/>
            <a:ext cx="1546741" cy="773371"/>
          </a:xfrm>
          <a:prstGeom prst="rect">
            <a:avLst/>
          </a:prstGeom>
        </p:spPr>
      </p:pic>
      <p:pic>
        <p:nvPicPr>
          <p:cNvPr id="13" name="Picture 12" descr="Diagram&#10;&#10;Description automatically generated">
            <a:extLst>
              <a:ext uri="{FF2B5EF4-FFF2-40B4-BE49-F238E27FC236}">
                <a16:creationId xmlns:a16="http://schemas.microsoft.com/office/drawing/2014/main" id="{8ADC5648-1C23-A515-851B-58F5C5861E9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6808" y="2956671"/>
            <a:ext cx="1422938" cy="1422938"/>
          </a:xfrm>
          <a:prstGeom prst="rect">
            <a:avLst/>
          </a:prstGeom>
        </p:spPr>
      </p:pic>
      <p:pic>
        <p:nvPicPr>
          <p:cNvPr id="15" name="Picture 14" descr="A picture containing text, clipart&#10;&#10;Description automatically generated">
            <a:extLst>
              <a:ext uri="{FF2B5EF4-FFF2-40B4-BE49-F238E27FC236}">
                <a16:creationId xmlns:a16="http://schemas.microsoft.com/office/drawing/2014/main" id="{07153A1A-5CEA-F687-65AD-0A9F25350A2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6808" y="4745249"/>
            <a:ext cx="1292892" cy="722665"/>
          </a:xfrm>
          <a:prstGeom prst="rect">
            <a:avLst/>
          </a:prstGeom>
        </p:spPr>
      </p:pic>
      <p:pic>
        <p:nvPicPr>
          <p:cNvPr id="21" name="Picture 20" descr="Logo&#10;&#10;Description automatically generated">
            <a:extLst>
              <a:ext uri="{FF2B5EF4-FFF2-40B4-BE49-F238E27FC236}">
                <a16:creationId xmlns:a16="http://schemas.microsoft.com/office/drawing/2014/main" id="{57ECA255-8964-53DC-3B63-2AB64BCB8A3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82035" y="5636397"/>
            <a:ext cx="1071563" cy="1071563"/>
          </a:xfrm>
          <a:prstGeom prst="rect">
            <a:avLst/>
          </a:prstGeom>
        </p:spPr>
      </p:pic>
      <p:sp>
        <p:nvSpPr>
          <p:cNvPr id="22" name="TextBox 21">
            <a:extLst>
              <a:ext uri="{FF2B5EF4-FFF2-40B4-BE49-F238E27FC236}">
                <a16:creationId xmlns:a16="http://schemas.microsoft.com/office/drawing/2014/main" id="{520D0A07-68AA-BC3B-1285-6E816F851303}"/>
              </a:ext>
            </a:extLst>
          </p:cNvPr>
          <p:cNvSpPr txBox="1"/>
          <p:nvPr/>
        </p:nvSpPr>
        <p:spPr>
          <a:xfrm>
            <a:off x="1655682" y="5750004"/>
            <a:ext cx="9627192" cy="1015663"/>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r>
              <a:rPr lang="en-US" dirty="0"/>
              <a:t>Sunshine Kids</a:t>
            </a:r>
          </a:p>
          <a:p>
            <a:pPr marL="0" marR="0">
              <a:spcBef>
                <a:spcPts val="0"/>
              </a:spcBef>
              <a:spcAft>
                <a:spcPts val="0"/>
              </a:spcAft>
            </a:pPr>
            <a:r>
              <a:rPr lang="en-US" b="0" dirty="0"/>
              <a:t>The Sunshine Kids is a non-profit organization dedicated to children with cancer. Established in 1982, we are committed to providing positive group activities and emotional support for young cancer patients. The Sunshine Kids provides a variety of programs and events, free of charge, for Kids who are receiving cancer treatments in hospitals across North America.</a:t>
            </a:r>
          </a:p>
          <a:p>
            <a:r>
              <a:rPr lang="en-US" u="sng" dirty="0">
                <a:solidFill>
                  <a:srgbClr val="0563C1"/>
                </a:solidFill>
                <a:hlinkClick r:id="rId12">
                  <a:extLst>
                    <a:ext uri="{A12FA001-AC4F-418D-AE19-62706E023703}">
                      <ahyp:hlinkClr xmlns:ahyp="http://schemas.microsoft.com/office/drawing/2018/hyperlinkcolor" val="tx"/>
                    </a:ext>
                  </a:extLst>
                </a:hlinkClick>
              </a:rPr>
              <a:t>http://www.sunshinekids.org/</a:t>
            </a:r>
            <a:endParaRPr lang="en-US" u="sng" dirty="0">
              <a:solidFill>
                <a:srgbClr val="0563C1"/>
              </a:solidFill>
            </a:endParaRPr>
          </a:p>
        </p:txBody>
      </p:sp>
    </p:spTree>
    <p:extLst>
      <p:ext uri="{BB962C8B-B14F-4D97-AF65-F5344CB8AC3E}">
        <p14:creationId xmlns:p14="http://schemas.microsoft.com/office/powerpoint/2010/main" val="1270579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1F9A98F-3E7B-30C4-2439-C83EB1A26A75}"/>
              </a:ext>
            </a:extLst>
          </p:cNvPr>
          <p:cNvSpPr txBox="1"/>
          <p:nvPr/>
        </p:nvSpPr>
        <p:spPr>
          <a:xfrm>
            <a:off x="0" y="357051"/>
            <a:ext cx="12192000" cy="369332"/>
          </a:xfrm>
          <a:prstGeom prst="rect">
            <a:avLst/>
          </a:prstGeom>
          <a:solidFill>
            <a:schemeClr val="accent1"/>
          </a:solidFill>
        </p:spPr>
        <p:txBody>
          <a:bodyPr wrap="square" rtlCol="0">
            <a:spAutoFit/>
          </a:bodyPr>
          <a:lstStyle/>
          <a:p>
            <a:pPr algn="ctr"/>
            <a:r>
              <a:rPr lang="en-US" b="1" dirty="0">
                <a:solidFill>
                  <a:schemeClr val="bg1"/>
                </a:solidFill>
              </a:rPr>
              <a:t>Emotional Support Resources</a:t>
            </a:r>
          </a:p>
        </p:txBody>
      </p:sp>
      <p:sp>
        <p:nvSpPr>
          <p:cNvPr id="7" name="TextBox 6">
            <a:extLst>
              <a:ext uri="{FF2B5EF4-FFF2-40B4-BE49-F238E27FC236}">
                <a16:creationId xmlns:a16="http://schemas.microsoft.com/office/drawing/2014/main" id="{706E39F0-B223-7931-9DD2-CD817CDA848F}"/>
              </a:ext>
            </a:extLst>
          </p:cNvPr>
          <p:cNvSpPr txBox="1"/>
          <p:nvPr/>
        </p:nvSpPr>
        <p:spPr>
          <a:xfrm>
            <a:off x="1972625" y="1128003"/>
            <a:ext cx="9627192" cy="646331"/>
          </a:xfrm>
          <a:prstGeom prst="rect">
            <a:avLst/>
          </a:prstGeom>
          <a:noFill/>
        </p:spPr>
        <p:txBody>
          <a:bodyPr wrap="square" rtlCol="0">
            <a:spAutoFit/>
          </a:bodyPr>
          <a:lstStyle/>
          <a:p>
            <a:pPr marL="0" marR="0" fontAlgn="base">
              <a:spcBef>
                <a:spcPts val="0"/>
              </a:spcBef>
              <a:spcAft>
                <a:spcPts val="0"/>
              </a:spcAft>
            </a:pPr>
            <a:r>
              <a:rPr lang="en-US" sz="1200" b="1" dirty="0">
                <a:latin typeface="Calibri" panose="020F0502020204030204" pitchFamily="34" charset="0"/>
                <a:cs typeface="Times New Roman" panose="02020603050405020304" pitchFamily="18" charset="0"/>
              </a:rPr>
              <a:t>A Time to Heal</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We provide support, education and empowerment so that cancer survivors and their caregivers may create their best lives. </a:t>
            </a:r>
          </a:p>
          <a:p>
            <a:pPr marL="0" marR="0" fontAlgn="base">
              <a:spcBef>
                <a:spcPts val="0"/>
              </a:spcBef>
              <a:spcAft>
                <a:spcPts val="0"/>
              </a:spcAft>
            </a:pPr>
            <a:r>
              <a:rPr lang="en-US" sz="1200" u="sng" dirty="0">
                <a:solidFill>
                  <a:srgbClr val="0563C1"/>
                </a:solidFill>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https://atimetohealfoundation.org/</a:t>
            </a:r>
            <a:r>
              <a:rPr lang="en-US" sz="1200" u="sng" dirty="0">
                <a:solidFill>
                  <a:srgbClr val="0563C1"/>
                </a:solidFill>
                <a:latin typeface="Calibri" panose="020F0502020204030204" pitchFamily="34" charset="0"/>
                <a:cs typeface="Times New Roman" panose="02020603050405020304" pitchFamily="18" charset="0"/>
              </a:rPr>
              <a:t> </a:t>
            </a:r>
          </a:p>
        </p:txBody>
      </p:sp>
      <p:sp>
        <p:nvSpPr>
          <p:cNvPr id="9" name="TextBox 8">
            <a:extLst>
              <a:ext uri="{FF2B5EF4-FFF2-40B4-BE49-F238E27FC236}">
                <a16:creationId xmlns:a16="http://schemas.microsoft.com/office/drawing/2014/main" id="{20552C5D-580A-8DE1-DDDD-A9B69493024E}"/>
              </a:ext>
            </a:extLst>
          </p:cNvPr>
          <p:cNvSpPr txBox="1"/>
          <p:nvPr/>
        </p:nvSpPr>
        <p:spPr>
          <a:xfrm>
            <a:off x="1972625" y="3694629"/>
            <a:ext cx="9627192" cy="886397"/>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pPr marL="0" marR="0" fontAlgn="base">
              <a:spcBef>
                <a:spcPts val="0"/>
              </a:spcBef>
              <a:spcAft>
                <a:spcPts val="0"/>
              </a:spcAft>
            </a:pPr>
            <a:r>
              <a:rPr lang="en-US" dirty="0">
                <a:ea typeface="+mn-ea"/>
              </a:rPr>
              <a:t>All Betty’s Children – Tecumseh</a:t>
            </a:r>
          </a:p>
          <a:p>
            <a:pPr fontAlgn="base">
              <a:lnSpc>
                <a:spcPct val="115000"/>
              </a:lnSpc>
            </a:pPr>
            <a:r>
              <a:rPr lang="en-US" b="0" dirty="0">
                <a:ea typeface="+mn-ea"/>
              </a:rPr>
              <a:t>All Betty’s Children provides care, comfort, and support through emotional, financial, and other means to families confronting cancer during their time of need.</a:t>
            </a:r>
          </a:p>
          <a:p>
            <a:r>
              <a:rPr lang="en-US" u="sng" dirty="0">
                <a:solidFill>
                  <a:srgbClr val="0563C1"/>
                </a:solidFill>
                <a:ea typeface="+mn-ea"/>
                <a:hlinkClick r:id="rId3">
                  <a:extLst>
                    <a:ext uri="{A12FA001-AC4F-418D-AE19-62706E023703}">
                      <ahyp:hlinkClr xmlns:ahyp="http://schemas.microsoft.com/office/drawing/2018/hyperlinkcolor" val="tx"/>
                    </a:ext>
                  </a:extLst>
                </a:hlinkClick>
              </a:rPr>
              <a:t>https://www.allbettyschildren.org/what-we-do.html</a:t>
            </a:r>
            <a:r>
              <a:rPr lang="en-US" u="sng" dirty="0">
                <a:solidFill>
                  <a:srgbClr val="0563C1"/>
                </a:solidFill>
                <a:ea typeface="+mn-ea"/>
              </a:rPr>
              <a:t> </a:t>
            </a:r>
          </a:p>
        </p:txBody>
      </p:sp>
      <p:pic>
        <p:nvPicPr>
          <p:cNvPr id="4" name="Picture 3" descr="Icon&#10;&#10;Description automatically generated">
            <a:extLst>
              <a:ext uri="{FF2B5EF4-FFF2-40B4-BE49-F238E27FC236}">
                <a16:creationId xmlns:a16="http://schemas.microsoft.com/office/drawing/2014/main" id="{F1ABA756-444E-699F-D107-28B78D6375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850" y="1249034"/>
            <a:ext cx="1551625" cy="1051335"/>
          </a:xfrm>
          <a:prstGeom prst="rect">
            <a:avLst/>
          </a:prstGeom>
        </p:spPr>
      </p:pic>
      <p:pic>
        <p:nvPicPr>
          <p:cNvPr id="10" name="Picture 9" descr="Logo&#10;&#10;Description automatically generated">
            <a:extLst>
              <a:ext uri="{FF2B5EF4-FFF2-40B4-BE49-F238E27FC236}">
                <a16:creationId xmlns:a16="http://schemas.microsoft.com/office/drawing/2014/main" id="{765C461E-A08C-D542-A68A-AE3342859CD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3264" y="2253645"/>
            <a:ext cx="1360951" cy="1201509"/>
          </a:xfrm>
          <a:prstGeom prst="rect">
            <a:avLst/>
          </a:prstGeom>
        </p:spPr>
      </p:pic>
      <p:sp>
        <p:nvSpPr>
          <p:cNvPr id="13" name="TextBox 12">
            <a:extLst>
              <a:ext uri="{FF2B5EF4-FFF2-40B4-BE49-F238E27FC236}">
                <a16:creationId xmlns:a16="http://schemas.microsoft.com/office/drawing/2014/main" id="{BE9BF479-E66B-8B09-EED2-06828EC14765}"/>
              </a:ext>
            </a:extLst>
          </p:cNvPr>
          <p:cNvSpPr txBox="1"/>
          <p:nvPr/>
        </p:nvSpPr>
        <p:spPr>
          <a:xfrm>
            <a:off x="1972625" y="2014169"/>
            <a:ext cx="9627192" cy="1680460"/>
          </a:xfrm>
          <a:prstGeom prst="rect">
            <a:avLst/>
          </a:prstGeom>
          <a:noFill/>
        </p:spPr>
        <p:txBody>
          <a:bodyPr wrap="square" rtlCol="0">
            <a:spAutoFit/>
          </a:bodyPr>
          <a:lstStyle/>
          <a:p>
            <a:pPr fontAlgn="base"/>
            <a:r>
              <a:rPr lang="en-US" sz="1200" b="1" dirty="0">
                <a:latin typeface="Calibri" panose="020F0502020204030204" pitchFamily="34" charset="0"/>
                <a:cs typeface="Times New Roman" panose="02020603050405020304" pitchFamily="18" charset="0"/>
              </a:rPr>
              <a:t>Alex’s Lemonade Stand Foundation – </a:t>
            </a:r>
            <a:r>
              <a:rPr lang="en-US" sz="1200" b="1" dirty="0" err="1">
                <a:latin typeface="Calibri" panose="020F0502020204030204" pitchFamily="34" charset="0"/>
                <a:cs typeface="Times New Roman" panose="02020603050405020304" pitchFamily="18" charset="0"/>
              </a:rPr>
              <a:t>SuperSibs</a:t>
            </a:r>
            <a:endParaRPr lang="en-US" sz="1200" b="1" dirty="0">
              <a:latin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200" dirty="0">
                <a:latin typeface="Calibri" panose="020F0502020204030204" pitchFamily="34" charset="0"/>
                <a:cs typeface="Times New Roman" panose="02020603050405020304" pitchFamily="18" charset="0"/>
              </a:rPr>
              <a:t>The </a:t>
            </a:r>
            <a:r>
              <a:rPr lang="en-US" sz="1200" dirty="0" err="1">
                <a:latin typeface="Calibri" panose="020F0502020204030204" pitchFamily="34" charset="0"/>
                <a:cs typeface="Times New Roman" panose="02020603050405020304" pitchFamily="18" charset="0"/>
              </a:rPr>
              <a:t>SuperSibs</a:t>
            </a:r>
            <a:r>
              <a:rPr lang="en-US" sz="1200" dirty="0">
                <a:latin typeface="Calibri" panose="020F0502020204030204" pitchFamily="34" charset="0"/>
                <a:cs typeface="Times New Roman" panose="02020603050405020304" pitchFamily="18" charset="0"/>
              </a:rPr>
              <a:t> Comfort &amp; Care Mailing Programs send age-appropriate support over two years to children ages 4-18 residing in the U.S. who have experienced the childhood cancer diagnosis of a sibling.</a:t>
            </a:r>
          </a:p>
          <a:p>
            <a:pPr marL="0" marR="0">
              <a:lnSpc>
                <a:spcPct val="115000"/>
              </a:lnSpc>
              <a:spcBef>
                <a:spcPts val="0"/>
              </a:spcBef>
              <a:spcAft>
                <a:spcPts val="0"/>
              </a:spcAft>
            </a:pPr>
            <a:r>
              <a:rPr lang="en-US" sz="1200" dirty="0">
                <a:latin typeface="Calibri" panose="020F0502020204030204" pitchFamily="34" charset="0"/>
                <a:cs typeface="Times New Roman" panose="02020603050405020304" pitchFamily="18" charset="0"/>
              </a:rPr>
              <a:t>All materials are evidence-based and developed by licensed professionals to reassure siblings that they are not alone, validate the complex feelings they may be experiencing, and provide the tools needed to cope and thrive.</a:t>
            </a:r>
          </a:p>
          <a:p>
            <a:pPr marL="0" marR="0" fontAlgn="base">
              <a:spcBef>
                <a:spcPts val="0"/>
              </a:spcBef>
              <a:spcAft>
                <a:spcPts val="0"/>
              </a:spcAft>
            </a:pPr>
            <a:r>
              <a:rPr lang="en-US" sz="1200" u="sng" dirty="0">
                <a:solidFill>
                  <a:srgbClr val="0563C1"/>
                </a:solidFill>
                <a:latin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https://www.alexslemonade.org/childhood-cancer/for-families/supporting-siblings/supersibs-mailing-programs</a:t>
            </a:r>
            <a:r>
              <a:rPr lang="en-US" sz="1200" u="sng" dirty="0">
                <a:solidFill>
                  <a:srgbClr val="0563C1"/>
                </a:solidFill>
                <a:latin typeface="Calibri" panose="020F0502020204030204" pitchFamily="34" charset="0"/>
                <a:cs typeface="Times New Roman" panose="02020603050405020304" pitchFamily="18" charset="0"/>
              </a:rPr>
              <a:t> </a:t>
            </a:r>
          </a:p>
          <a:p>
            <a:pPr marL="0" marR="0" fontAlgn="base">
              <a:spcBef>
                <a:spcPts val="0"/>
              </a:spcBef>
              <a:spcAft>
                <a:spcPts val="0"/>
              </a:spcAft>
            </a:pPr>
            <a:r>
              <a:rPr lang="en-US" sz="1200" u="sng" dirty="0">
                <a:solidFill>
                  <a:srgbClr val="0563C1"/>
                </a:solidFill>
                <a:latin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https://www.alexslemonade.org/childhood-cancer/for-families</a:t>
            </a:r>
            <a:r>
              <a:rPr lang="en-US" sz="1200" u="sng" dirty="0">
                <a:solidFill>
                  <a:srgbClr val="0563C1"/>
                </a:solidFill>
                <a:latin typeface="Calibri" panose="020F0502020204030204" pitchFamily="34" charset="0"/>
                <a:cs typeface="Times New Roman" panose="02020603050405020304" pitchFamily="18" charset="0"/>
              </a:rPr>
              <a:t> </a:t>
            </a:r>
          </a:p>
          <a:p>
            <a:pPr marL="0" marR="0" fontAlgn="base">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p:txBody>
      </p:sp>
      <p:pic>
        <p:nvPicPr>
          <p:cNvPr id="12" name="Picture 11" descr="Text, letter&#10;&#10;Description automatically generated">
            <a:extLst>
              <a:ext uri="{FF2B5EF4-FFF2-40B4-BE49-F238E27FC236}">
                <a16:creationId xmlns:a16="http://schemas.microsoft.com/office/drawing/2014/main" id="{389FAA3C-752B-C1F6-63A3-AACD0F350AD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013" y="3567837"/>
            <a:ext cx="1670202" cy="1252652"/>
          </a:xfrm>
          <a:prstGeom prst="rect">
            <a:avLst/>
          </a:prstGeom>
        </p:spPr>
      </p:pic>
      <p:pic>
        <p:nvPicPr>
          <p:cNvPr id="18" name="Picture 17" descr="Diagram&#10;&#10;Description automatically generated with low confidence">
            <a:extLst>
              <a:ext uri="{FF2B5EF4-FFF2-40B4-BE49-F238E27FC236}">
                <a16:creationId xmlns:a16="http://schemas.microsoft.com/office/drawing/2014/main" id="{3856DA48-C925-4144-70B7-5AF73101D00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4013" y="4962097"/>
            <a:ext cx="1832292" cy="1374219"/>
          </a:xfrm>
          <a:prstGeom prst="rect">
            <a:avLst/>
          </a:prstGeom>
        </p:spPr>
      </p:pic>
      <p:sp>
        <p:nvSpPr>
          <p:cNvPr id="19" name="TextBox 18">
            <a:extLst>
              <a:ext uri="{FF2B5EF4-FFF2-40B4-BE49-F238E27FC236}">
                <a16:creationId xmlns:a16="http://schemas.microsoft.com/office/drawing/2014/main" id="{BB555C45-C108-5900-81E8-34294EED5626}"/>
              </a:ext>
            </a:extLst>
          </p:cNvPr>
          <p:cNvSpPr txBox="1"/>
          <p:nvPr/>
        </p:nvSpPr>
        <p:spPr>
          <a:xfrm>
            <a:off x="1972625" y="4962097"/>
            <a:ext cx="9627192" cy="1754326"/>
          </a:xfrm>
          <a:prstGeom prst="rect">
            <a:avLst/>
          </a:prstGeom>
          <a:noFill/>
        </p:spPr>
        <p:txBody>
          <a:bodyPr wrap="square" rtlCol="0">
            <a:spAutoFit/>
          </a:bodyPr>
          <a:lstStyle/>
          <a:p>
            <a:pPr marL="0" marR="0" fontAlgn="base">
              <a:spcBef>
                <a:spcPts val="0"/>
              </a:spcBef>
              <a:spcAft>
                <a:spcPts val="0"/>
              </a:spcAft>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American Cancer Society</a:t>
            </a:r>
            <a:endParaRPr lang="en-US" sz="12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The American Cancer Society Cancer Action Network (ACS CAN) is a grassroots member organization that gives cancer advocates, survivors, and caregivers the opportunity to shape legislative agendas to ensure that they include important cancer issues. We’re here 24 hours a day, 7 days a week, to help guide you through your cancer experience.  Whether you’ve recently been diagnosed, are currently going through treatment, or are caring for a loved one with cancer, we’re here with information, day-to-day help, and emotional support every step of the way. From free lodging and transportation to help make decisions about your care, we offer programs, services, and resources in our </a:t>
            </a:r>
            <a:r>
              <a:rPr lang="en-US" sz="1200" u="none" strike="noStrike"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10"/>
              </a:rPr>
              <a:t>Find Support and Treatment section</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to help you on your journey.</a:t>
            </a:r>
            <a:endParaRPr lang="en-US" sz="1200" dirty="0">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11"/>
              </a:rPr>
              <a:t>https://www.cancer.org/about-us/local/nebraska.html</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2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12"/>
              </a:rPr>
              <a:t>https://www.cancer.org/about-us/local/iowa.html</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16915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06E39F0-B223-7931-9DD2-CD817CDA848F}"/>
              </a:ext>
            </a:extLst>
          </p:cNvPr>
          <p:cNvSpPr txBox="1"/>
          <p:nvPr/>
        </p:nvSpPr>
        <p:spPr>
          <a:xfrm>
            <a:off x="2084248" y="1434678"/>
            <a:ext cx="9627192" cy="1015663"/>
          </a:xfrm>
          <a:prstGeom prst="rect">
            <a:avLst/>
          </a:prstGeom>
          <a:noFill/>
        </p:spPr>
        <p:txBody>
          <a:bodyPr wrap="square" rtlCol="0">
            <a:spAutoFit/>
          </a:bodyPr>
          <a:lstStyle/>
          <a:p>
            <a:pPr marL="0" marR="0" fontAlgn="base">
              <a:spcBef>
                <a:spcPts val="0"/>
              </a:spcBef>
              <a:spcAft>
                <a:spcPts val="0"/>
              </a:spcAft>
            </a:pPr>
            <a:r>
              <a:rPr lang="en-US" sz="1200" b="1" dirty="0">
                <a:latin typeface="Calibri" panose="020F0502020204030204" pitchFamily="34" charset="0"/>
                <a:cs typeface="Times New Roman" panose="02020603050405020304" pitchFamily="18" charset="0"/>
              </a:rPr>
              <a:t>Bryan Medical Center Support Groups</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Cancer support groups at Bryan Medical Center offer a safe place where those diagnosed with cancer and their loved ones can find support, inspiration and information in their fight against cancer. General Cancer Support Group, Ostomy Support Group, Prostate Cancer Support Group, Thyroid Cancer Support Group.</a:t>
            </a:r>
          </a:p>
          <a:p>
            <a:pPr marL="0" marR="0" fontAlgn="base">
              <a:spcBef>
                <a:spcPts val="0"/>
              </a:spcBef>
              <a:spcAft>
                <a:spcPts val="0"/>
              </a:spcAft>
            </a:pPr>
            <a:r>
              <a:rPr lang="en-US" sz="1200" u="sng" dirty="0">
                <a:solidFill>
                  <a:srgbClr val="0563C1"/>
                </a:solidFill>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https://www.bryanhealth.com/services/cancer-treatment/cancer-support-recovery/</a:t>
            </a:r>
            <a:r>
              <a:rPr lang="en-US" sz="1200" u="sng" dirty="0">
                <a:solidFill>
                  <a:srgbClr val="0563C1"/>
                </a:solidFill>
                <a:latin typeface="Calibri" panose="020F0502020204030204" pitchFamily="34" charset="0"/>
                <a:cs typeface="Times New Roman" panose="02020603050405020304" pitchFamily="18" charset="0"/>
              </a:rPr>
              <a:t> </a:t>
            </a:r>
          </a:p>
        </p:txBody>
      </p:sp>
      <p:sp>
        <p:nvSpPr>
          <p:cNvPr id="9" name="TextBox 8">
            <a:extLst>
              <a:ext uri="{FF2B5EF4-FFF2-40B4-BE49-F238E27FC236}">
                <a16:creationId xmlns:a16="http://schemas.microsoft.com/office/drawing/2014/main" id="{20552C5D-580A-8DE1-DDDD-A9B69493024E}"/>
              </a:ext>
            </a:extLst>
          </p:cNvPr>
          <p:cNvSpPr txBox="1"/>
          <p:nvPr/>
        </p:nvSpPr>
        <p:spPr>
          <a:xfrm>
            <a:off x="1946305" y="3968824"/>
            <a:ext cx="9627192" cy="1200329"/>
          </a:xfrm>
          <a:prstGeom prst="rect">
            <a:avLst/>
          </a:prstGeom>
          <a:noFill/>
        </p:spPr>
        <p:txBody>
          <a:bodyPr wrap="square" rtlCol="0">
            <a:spAutoFit/>
          </a:bodyPr>
          <a:lstStyle>
            <a:defPPr>
              <a:defRPr lang="en-US"/>
            </a:defPPr>
            <a:lvl1pPr marR="0" fontAlgn="base">
              <a:spcBef>
                <a:spcPts val="0"/>
              </a:spcBef>
              <a:spcAft>
                <a:spcPts val="0"/>
              </a:spcAft>
              <a:defRPr sz="1200" b="1">
                <a:effectLst/>
                <a:latin typeface="Calibri" panose="020F0502020204030204" pitchFamily="34" charset="0"/>
                <a:ea typeface="Times New Roman" panose="02020603050405020304" pitchFamily="18" charset="0"/>
                <a:cs typeface="Times New Roman" panose="02020603050405020304" pitchFamily="18" charset="0"/>
              </a:defRPr>
            </a:lvl1pPr>
          </a:lstStyle>
          <a:p>
            <a:pPr marL="0" marR="0" fontAlgn="base">
              <a:spcBef>
                <a:spcPts val="0"/>
              </a:spcBef>
              <a:spcAft>
                <a:spcPts val="0"/>
              </a:spcAft>
            </a:pPr>
            <a:r>
              <a:rPr lang="en-US" dirty="0">
                <a:ea typeface="+mn-ea"/>
              </a:rPr>
              <a:t>Harper’s Hope at Methodist Estabrook Cancer Center</a:t>
            </a:r>
          </a:p>
          <a:p>
            <a:pPr marL="0" marR="0" fontAlgn="base">
              <a:spcBef>
                <a:spcPts val="0"/>
              </a:spcBef>
              <a:spcAft>
                <a:spcPts val="0"/>
              </a:spcAft>
            </a:pPr>
            <a:r>
              <a:rPr lang="en-US" b="0" dirty="0">
                <a:ea typeface="+mn-ea"/>
              </a:rPr>
              <a:t>Harper's Hope can offer you and your family the support services needed to overcome any obstacles that may accompany your cancer diagnosis. Our team places an increasing emphasis on finding the most effective ways for treating the whole person, including your mind, body, and spirit. Cancer support groups include: Breast Cancer Support Group, LLS Omaha Community Support Group, Prostate Cancer Support Group, SPOHNC (Support for People with Oral, Head and Neck Cancer) Support Group, Young Adult Survivor’s Network, Colorectal Cancer Support Group and Sarcoma and GIST Support Group.</a:t>
            </a:r>
          </a:p>
        </p:txBody>
      </p:sp>
      <p:sp>
        <p:nvSpPr>
          <p:cNvPr id="13" name="TextBox 12">
            <a:extLst>
              <a:ext uri="{FF2B5EF4-FFF2-40B4-BE49-F238E27FC236}">
                <a16:creationId xmlns:a16="http://schemas.microsoft.com/office/drawing/2014/main" id="{BE9BF479-E66B-8B09-EED2-06828EC14765}"/>
              </a:ext>
            </a:extLst>
          </p:cNvPr>
          <p:cNvSpPr txBox="1"/>
          <p:nvPr/>
        </p:nvSpPr>
        <p:spPr>
          <a:xfrm>
            <a:off x="2015277" y="2568695"/>
            <a:ext cx="9627192" cy="1292662"/>
          </a:xfrm>
          <a:prstGeom prst="rect">
            <a:avLst/>
          </a:prstGeom>
          <a:noFill/>
        </p:spPr>
        <p:txBody>
          <a:bodyPr wrap="square" rtlCol="0">
            <a:spAutoFit/>
          </a:bodyPr>
          <a:lstStyle/>
          <a:p>
            <a:pPr marL="0" marR="0" fontAlgn="base">
              <a:spcBef>
                <a:spcPts val="0"/>
              </a:spcBef>
              <a:spcAft>
                <a:spcPts val="0"/>
              </a:spcAft>
            </a:pPr>
            <a:r>
              <a:rPr lang="en-US" sz="1200" b="1" dirty="0">
                <a:latin typeface="Calibri" panose="020F0502020204030204" pitchFamily="34" charset="0"/>
                <a:cs typeface="Times New Roman" panose="02020603050405020304" pitchFamily="18" charset="0"/>
              </a:rPr>
              <a:t>Fred and Pamela Buffett Cancer Center – Cancer Survivorship Groups</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Cancer Survivorship Group </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Join us the first Tuesday of each month for our Cancer Survivorship Group where we offer an open group discussion – led by one of our licensed social workers – for support no matter where you are in your journey. We welcome anyone with a current or past cancer diagnosis, as well as his or her family, caregivers and friends. Please call 402.559.4420 and leave your name and phone number to RSVP your attendance. </a:t>
            </a:r>
          </a:p>
          <a:p>
            <a:pPr marL="0" marR="0" fontAlgn="base">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
        <p:nvSpPr>
          <p:cNvPr id="19" name="TextBox 18">
            <a:extLst>
              <a:ext uri="{FF2B5EF4-FFF2-40B4-BE49-F238E27FC236}">
                <a16:creationId xmlns:a16="http://schemas.microsoft.com/office/drawing/2014/main" id="{BB555C45-C108-5900-81E8-34294EED5626}"/>
              </a:ext>
            </a:extLst>
          </p:cNvPr>
          <p:cNvSpPr txBox="1"/>
          <p:nvPr/>
        </p:nvSpPr>
        <p:spPr>
          <a:xfrm>
            <a:off x="1946305" y="5473005"/>
            <a:ext cx="9627192" cy="1384995"/>
          </a:xfrm>
          <a:prstGeom prst="rect">
            <a:avLst/>
          </a:prstGeom>
          <a:noFill/>
        </p:spPr>
        <p:txBody>
          <a:bodyPr wrap="square" rtlCol="0">
            <a:spAutoFit/>
          </a:bodyPr>
          <a:lstStyle/>
          <a:p>
            <a:pPr marL="0" marR="0" fontAlgn="base">
              <a:spcBef>
                <a:spcPts val="0"/>
              </a:spcBef>
              <a:spcAft>
                <a:spcPts val="0"/>
              </a:spcAft>
            </a:pPr>
            <a:r>
              <a:rPr lang="en-US" sz="1200" b="1" dirty="0">
                <a:latin typeface="Calibri" panose="020F0502020204030204" pitchFamily="34" charset="0"/>
                <a:cs typeface="Times New Roman" panose="02020603050405020304" pitchFamily="18" charset="0"/>
              </a:rPr>
              <a:t>Leukemia &amp; Lymphoma Society</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The Leukemia &amp; Lymphoma Society® (LLS) is a global leader in the fight against cancer. The LLS mission: Cure leukemia, lymphoma, Hodgkin's disease and myeloma, and improve the quality of life of patients and their families. LLS funds lifesaving blood cancer research around the world, provides free information and support services, and is the voice for all blood cancer patients seeking access to quality, affordable, coordinated care.</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The Leukemia &amp; Lymphoma Society is a 501(c)(3) organization, and all monetary donations are tax deductible to the fullest extent allowed by tax laws. Please check with your financial advisor if you have more questions.</a:t>
            </a:r>
          </a:p>
          <a:p>
            <a:pPr marL="0" marR="0" fontAlgn="base">
              <a:spcBef>
                <a:spcPts val="0"/>
              </a:spcBef>
              <a:spcAft>
                <a:spcPts val="0"/>
              </a:spcAft>
            </a:pPr>
            <a:r>
              <a:rPr lang="en-US" sz="1200" u="sng" dirty="0">
                <a:solidFill>
                  <a:srgbClr val="0563C1"/>
                </a:solidFill>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https://www.lls.org/education-resources</a:t>
            </a:r>
            <a:endParaRPr lang="en-US" sz="1200" u="sng" dirty="0">
              <a:solidFill>
                <a:srgbClr val="0563C1"/>
              </a:solidFill>
              <a:latin typeface="Calibri" panose="020F0502020204030204" pitchFamily="34" charset="0"/>
              <a:cs typeface="Times New Roman" panose="02020603050405020304" pitchFamily="18" charset="0"/>
            </a:endParaRPr>
          </a:p>
        </p:txBody>
      </p:sp>
      <p:pic>
        <p:nvPicPr>
          <p:cNvPr id="3" name="Picture 2" descr="Logo, company name&#10;&#10;Description automatically generated">
            <a:extLst>
              <a:ext uri="{FF2B5EF4-FFF2-40B4-BE49-F238E27FC236}">
                <a16:creationId xmlns:a16="http://schemas.microsoft.com/office/drawing/2014/main" id="{B75B9C0A-365F-2317-9781-B47FE1FF9F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0715" y="1608046"/>
            <a:ext cx="1314413" cy="395288"/>
          </a:xfrm>
          <a:prstGeom prst="rect">
            <a:avLst/>
          </a:prstGeom>
        </p:spPr>
      </p:pic>
      <p:pic>
        <p:nvPicPr>
          <p:cNvPr id="8" name="Picture 7" descr="Text&#10;&#10;Description automatically generated">
            <a:extLst>
              <a:ext uri="{FF2B5EF4-FFF2-40B4-BE49-F238E27FC236}">
                <a16:creationId xmlns:a16="http://schemas.microsoft.com/office/drawing/2014/main" id="{1B22D2F4-6381-3B0D-B8B8-69381A1125D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012" y="2246362"/>
            <a:ext cx="2021236" cy="1212742"/>
          </a:xfrm>
          <a:prstGeom prst="rect">
            <a:avLst/>
          </a:prstGeom>
        </p:spPr>
      </p:pic>
      <p:pic>
        <p:nvPicPr>
          <p:cNvPr id="14" name="Picture 13" descr="Diagram&#10;&#10;Description automatically generated">
            <a:extLst>
              <a:ext uri="{FF2B5EF4-FFF2-40B4-BE49-F238E27FC236}">
                <a16:creationId xmlns:a16="http://schemas.microsoft.com/office/drawing/2014/main" id="{F329625E-0D6C-9B95-B39F-288437E9A10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0065" y="3833371"/>
            <a:ext cx="1458095" cy="1458095"/>
          </a:xfrm>
          <a:prstGeom prst="rect">
            <a:avLst/>
          </a:prstGeom>
        </p:spPr>
      </p:pic>
      <p:pic>
        <p:nvPicPr>
          <p:cNvPr id="16" name="Picture 15" descr="Text&#10;&#10;Description automatically generated with medium confidence">
            <a:extLst>
              <a:ext uri="{FF2B5EF4-FFF2-40B4-BE49-F238E27FC236}">
                <a16:creationId xmlns:a16="http://schemas.microsoft.com/office/drawing/2014/main" id="{D02B01FC-3D72-4D87-E71F-78B77382B04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8432" y="5747680"/>
            <a:ext cx="1563447" cy="506636"/>
          </a:xfrm>
          <a:prstGeom prst="rect">
            <a:avLst/>
          </a:prstGeom>
        </p:spPr>
      </p:pic>
      <p:pic>
        <p:nvPicPr>
          <p:cNvPr id="20" name="Picture 19" descr="Text&#10;&#10;Description automatically generated with medium confidence">
            <a:extLst>
              <a:ext uri="{FF2B5EF4-FFF2-40B4-BE49-F238E27FC236}">
                <a16:creationId xmlns:a16="http://schemas.microsoft.com/office/drawing/2014/main" id="{562A2896-1461-B03B-D866-DD6D42563B6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623" y="263195"/>
            <a:ext cx="2021237" cy="930833"/>
          </a:xfrm>
          <a:prstGeom prst="rect">
            <a:avLst/>
          </a:prstGeom>
        </p:spPr>
      </p:pic>
      <p:sp>
        <p:nvSpPr>
          <p:cNvPr id="21" name="TextBox 20">
            <a:extLst>
              <a:ext uri="{FF2B5EF4-FFF2-40B4-BE49-F238E27FC236}">
                <a16:creationId xmlns:a16="http://schemas.microsoft.com/office/drawing/2014/main" id="{D1EDD60F-79EA-2E93-6B17-4B230A75D39D}"/>
              </a:ext>
            </a:extLst>
          </p:cNvPr>
          <p:cNvSpPr txBox="1"/>
          <p:nvPr/>
        </p:nvSpPr>
        <p:spPr>
          <a:xfrm>
            <a:off x="2084248" y="191009"/>
            <a:ext cx="9627192" cy="1015663"/>
          </a:xfrm>
          <a:prstGeom prst="rect">
            <a:avLst/>
          </a:prstGeom>
          <a:noFill/>
        </p:spPr>
        <p:txBody>
          <a:bodyPr wrap="square" rtlCol="0">
            <a:spAutoFit/>
          </a:bodyPr>
          <a:lstStyle/>
          <a:p>
            <a:pPr marL="0" marR="0" fontAlgn="base">
              <a:spcBef>
                <a:spcPts val="0"/>
              </a:spcBef>
              <a:spcAft>
                <a:spcPts val="0"/>
              </a:spcAft>
            </a:pPr>
            <a:r>
              <a:rPr lang="en-US" sz="1200" b="1" dirty="0">
                <a:latin typeface="Calibri" panose="020F0502020204030204" pitchFamily="34" charset="0"/>
                <a:cs typeface="Times New Roman" panose="02020603050405020304" pitchFamily="18" charset="0"/>
              </a:rPr>
              <a:t>Angels Among Us </a:t>
            </a:r>
          </a:p>
          <a:p>
            <a:pPr marL="0" marR="0" fontAlgn="base">
              <a:spcBef>
                <a:spcPts val="0"/>
              </a:spcBef>
              <a:spcAft>
                <a:spcPts val="0"/>
              </a:spcAft>
            </a:pPr>
            <a:r>
              <a:rPr lang="en-US" sz="1200" dirty="0">
                <a:latin typeface="Calibri" panose="020F0502020204030204" pitchFamily="34" charset="0"/>
                <a:cs typeface="Times New Roman" panose="02020603050405020304" pitchFamily="18" charset="0"/>
              </a:rPr>
              <a:t>When a child is diagnosed with cancer, a family’s life as they know it comes to an abrupt halt. We’re Angels Among Us, and we provide financial and emotional support to families battling pediatric cancer. We provide support for the length of the child’s treatment.</a:t>
            </a:r>
          </a:p>
          <a:p>
            <a:pPr marL="0" marR="0" fontAlgn="base">
              <a:spcBef>
                <a:spcPts val="0"/>
              </a:spcBef>
              <a:spcAft>
                <a:spcPts val="0"/>
              </a:spcAft>
            </a:pPr>
            <a:r>
              <a:rPr lang="en-US" sz="1200" u="sng" dirty="0">
                <a:solidFill>
                  <a:srgbClr val="0563C1"/>
                </a:solidFill>
                <a:latin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https://myangelsamongus.org/</a:t>
            </a:r>
            <a:r>
              <a:rPr lang="en-US" sz="1200" u="sng" dirty="0">
                <a:solidFill>
                  <a:srgbClr val="0563C1"/>
                </a:solidFill>
                <a:latin typeface="Calibri" panose="020F0502020204030204" pitchFamily="34" charset="0"/>
                <a:cs typeface="Times New Roman" panose="02020603050405020304" pitchFamily="18" charset="0"/>
              </a:rPr>
              <a:t> </a:t>
            </a:r>
          </a:p>
          <a:p>
            <a:pPr marL="0" marR="0" fontAlgn="base">
              <a:spcBef>
                <a:spcPts val="0"/>
              </a:spcBef>
              <a:spcAft>
                <a:spcPts val="0"/>
              </a:spcAft>
            </a:pPr>
            <a:r>
              <a:rPr lang="en-US" sz="1200" u="sng" dirty="0">
                <a:solidFill>
                  <a:srgbClr val="0563C1"/>
                </a:solidFill>
                <a:latin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507579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1350</TotalTime>
  <Words>8956</Words>
  <Application>Microsoft Office PowerPoint</Application>
  <PresentationFormat>Widescreen</PresentationFormat>
  <Paragraphs>458</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Kent</dc:creator>
  <cp:lastModifiedBy>Amy Kent</cp:lastModifiedBy>
  <cp:revision>1</cp:revision>
  <dcterms:created xsi:type="dcterms:W3CDTF">2022-05-04T18:44:26Z</dcterms:created>
  <dcterms:modified xsi:type="dcterms:W3CDTF">2022-05-05T17:15:02Z</dcterms:modified>
</cp:coreProperties>
</file>